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83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101" autoAdjust="0"/>
  </p:normalViewPr>
  <p:slideViewPr>
    <p:cSldViewPr>
      <p:cViewPr varScale="1">
        <p:scale>
          <a:sx n="83" d="100"/>
          <a:sy n="83" d="100"/>
        </p:scale>
        <p:origin x="8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59602A-FA57-4AF9-AD2C-A509530009D2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D199-147E-479F-BBD9-FA5586A9158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34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D199-147E-479F-BBD9-FA5586A91582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0A4E2-37FF-49F4-8E26-9E41EA028F74}" type="datetimeFigureOut">
              <a:rPr lang="es-MX" smtClean="0"/>
              <a:pPr/>
              <a:t>07/05/2026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FAEE-08A3-4705-8410-82208C40F8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1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3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5" Type="http://schemas.openxmlformats.org/officeDocument/2006/relationships/image" Target="../media/image1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slide" Target="slide16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jpe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image" Target="../media/image2.jpeg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5" Type="http://schemas.openxmlformats.org/officeDocument/2006/relationships/image" Target="../media/image2.jpeg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2.jpeg"/><Relationship Id="rId3" Type="http://schemas.openxmlformats.org/officeDocument/2006/relationships/slide" Target="slide3.xml"/><Relationship Id="rId7" Type="http://schemas.openxmlformats.org/officeDocument/2006/relationships/slide" Target="slide22.xml"/><Relationship Id="rId12" Type="http://schemas.openxmlformats.org/officeDocument/2006/relationships/slide" Target="slide2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slide" Target="slide26.xml"/><Relationship Id="rId5" Type="http://schemas.openxmlformats.org/officeDocument/2006/relationships/slide" Target="slide6.xml"/><Relationship Id="rId10" Type="http://schemas.openxmlformats.org/officeDocument/2006/relationships/image" Target="../media/image8.jpeg"/><Relationship Id="rId4" Type="http://schemas.openxmlformats.org/officeDocument/2006/relationships/image" Target="../media/image5.jpeg"/><Relationship Id="rId9" Type="http://schemas.openxmlformats.org/officeDocument/2006/relationships/slide" Target="slide25.xml"/><Relationship Id="rId14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image" Target="../media/image2.jpeg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image" Target="../media/image2.jpeg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3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2.jpe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slide" Target="slide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image" Target="../media/image12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riángulo rectángulo"/>
          <p:cNvSpPr/>
          <p:nvPr/>
        </p:nvSpPr>
        <p:spPr>
          <a:xfrm>
            <a:off x="0" y="0"/>
            <a:ext cx="6012160" cy="6858000"/>
          </a:xfrm>
          <a:prstGeom prst="rtTriangle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3635896" y="188640"/>
            <a:ext cx="511256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792089" y="2459655"/>
            <a:ext cx="781236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"/>
          <p:cNvSpPr/>
          <p:nvPr/>
        </p:nvSpPr>
        <p:spPr>
          <a:xfrm>
            <a:off x="1079102" y="2608515"/>
            <a:ext cx="727280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25 Anillo"/>
          <p:cNvSpPr/>
          <p:nvPr/>
        </p:nvSpPr>
        <p:spPr>
          <a:xfrm>
            <a:off x="6084168" y="3429000"/>
            <a:ext cx="1872208" cy="1728192"/>
          </a:xfrm>
          <a:prstGeom prst="donut">
            <a:avLst>
              <a:gd name="adj" fmla="val 21037"/>
            </a:avLst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Rectángulo">
            <a:hlinkClick r:id="rId5" action="ppaction://hlinksldjump"/>
          </p:cNvPr>
          <p:cNvSpPr/>
          <p:nvPr/>
        </p:nvSpPr>
        <p:spPr>
          <a:xfrm>
            <a:off x="6444209" y="4005064"/>
            <a:ext cx="115212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Inicio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Imagen 5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9AE06730-B256-4EBF-A896-AAF0EF829A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92" y="188640"/>
            <a:ext cx="2863240" cy="823717"/>
          </a:xfrm>
          <a:prstGeom prst="rect">
            <a:avLst/>
          </a:prstGeom>
        </p:spPr>
      </p:pic>
    </p:spTree>
  </p:cSld>
  <p:clrMapOvr>
    <a:masterClrMapping/>
  </p:clrMapOvr>
  <p:transition advTm="6011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17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4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049144"/>
          <a:ext cx="4248472" cy="13248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 de Mensajería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Vehículos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del</a:t>
                      </a:r>
                      <a:r>
                        <a:rPr lang="es-MX" sz="1200" baseline="0" dirty="0"/>
                        <a:t> Sistema Institucional de Archivos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26 Rectángulo"/>
          <p:cNvSpPr/>
          <p:nvPr/>
        </p:nvSpPr>
        <p:spPr>
          <a:xfrm>
            <a:off x="323528" y="3140968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Rectángulo"/>
          <p:cNvSpPr/>
          <p:nvPr/>
        </p:nvSpPr>
        <p:spPr>
          <a:xfrm>
            <a:off x="1547664" y="3140968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771800" y="3140968"/>
            <a:ext cx="1872208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3563888" y="4211796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1979712" y="42210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755576" y="42210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11" name="10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4" name="13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9" name="18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42218" y="2276872"/>
            <a:ext cx="4022269" cy="360769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1" name="20 Conector recto de flecha"/>
          <p:cNvCxnSpPr/>
          <p:nvPr/>
        </p:nvCxnSpPr>
        <p:spPr>
          <a:xfrm>
            <a:off x="4499992" y="1772816"/>
            <a:ext cx="2232248" cy="28803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5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193160"/>
          <a:ext cx="4248472" cy="5796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Subdirección de Servicios Generales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323528" y="3140968"/>
            <a:ext cx="4464496" cy="17281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2339752" y="386104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9" name="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10 Imagen" descr="unidos-logramos-ma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6" name="15 Imagen" descr="SecQuintas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18" name="17 Conector recto de flecha"/>
          <p:cNvCxnSpPr/>
          <p:nvPr/>
        </p:nvCxnSpPr>
        <p:spPr>
          <a:xfrm>
            <a:off x="4499992" y="1628800"/>
            <a:ext cx="792088" cy="10081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6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193160"/>
          <a:ext cx="4248472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Atención Ciudadana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Servicios Básicos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267744" y="3284984"/>
            <a:ext cx="1224136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395536" y="3284984"/>
            <a:ext cx="1872208" cy="26642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187624" y="435581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699792" y="436510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</a:t>
            </a:r>
          </a:p>
          <a:p>
            <a:pPr algn="ctr"/>
            <a:r>
              <a:rPr lang="es-MX" sz="1200" b="1" dirty="0">
                <a:latin typeface="Arial Narrow" pitchFamily="34" charset="0"/>
              </a:rPr>
              <a:t>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499992" y="1772816"/>
            <a:ext cx="1224136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7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4248472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Consultorio</a:t>
                      </a:r>
                      <a:r>
                        <a:rPr lang="es-MX" sz="1200" baseline="0" dirty="0"/>
                        <a:t> Médico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Recursos Materiales y Servicios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267744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395536" y="328498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187624" y="435581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699792" y="436510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268760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499992" y="1844824"/>
            <a:ext cx="936104" cy="11521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805264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8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409184"/>
          <a:ext cx="4248472" cy="11557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</a:t>
                      </a:r>
                      <a:r>
                        <a:rPr lang="es-MX" sz="1200" baseline="0" dirty="0"/>
                        <a:t> de Adquisiciones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</a:t>
                      </a:r>
                      <a:r>
                        <a:rPr lang="es-MX" sz="1200" baseline="0" dirty="0"/>
                        <a:t> de Obra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Cobertura Medica y Seguros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123728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51520" y="328498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043608" y="407707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555776" y="408636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347864" y="3284984"/>
            <a:ext cx="1224136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3838266" y="408636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" name="19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2" name="21 Conector recto de flecha"/>
          <p:cNvCxnSpPr/>
          <p:nvPr/>
        </p:nvCxnSpPr>
        <p:spPr>
          <a:xfrm>
            <a:off x="4499992" y="2132856"/>
            <a:ext cx="1440160" cy="5760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1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02128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9     BODEGAS EL LLANO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05866"/>
              </p:ext>
            </p:extLst>
          </p:nvPr>
        </p:nvGraphicFramePr>
        <p:xfrm>
          <a:off x="251520" y="1193160"/>
          <a:ext cx="4248472" cy="150723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61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Sistema Institucional de Archivos (Archivo concentración)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</a:t>
                      </a:r>
                      <a:r>
                        <a:rPr lang="es-MX" sz="1200" baseline="0" dirty="0"/>
                        <a:t> de Activos Fijos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Expediente único de personal</a:t>
                      </a:r>
                    </a:p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3635896" y="4365104"/>
            <a:ext cx="1656184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1763688" y="4365104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2555776" y="5157192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4342322" y="5166484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923928" y="3291673"/>
            <a:ext cx="1224136" cy="10801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4355976" y="3679974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50</a:t>
            </a: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028384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1124744"/>
            <a:ext cx="3249613" cy="38306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1" name="20 Conector recto de flecha"/>
          <p:cNvCxnSpPr/>
          <p:nvPr/>
        </p:nvCxnSpPr>
        <p:spPr>
          <a:xfrm>
            <a:off x="4499992" y="1772816"/>
            <a:ext cx="3384376" cy="15121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 de flecha"/>
          <p:cNvCxnSpPr/>
          <p:nvPr/>
        </p:nvCxnSpPr>
        <p:spPr>
          <a:xfrm>
            <a:off x="4499992" y="2204864"/>
            <a:ext cx="2448272" cy="237626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10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299771"/>
              </p:ext>
            </p:extLst>
          </p:nvPr>
        </p:nvGraphicFramePr>
        <p:xfrm>
          <a:off x="251520" y="1193159"/>
          <a:ext cx="4392488" cy="2133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529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79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Tecnologías de la Información, Comunicación e Innovación Educativa.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18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  <a:p>
                      <a:pPr algn="ctr"/>
                      <a:endParaRPr lang="es-MX" sz="1200" dirty="0"/>
                    </a:p>
                    <a:p>
                      <a:pPr algn="ctr"/>
                      <a:r>
                        <a:rPr lang="es-MX" sz="1200" dirty="0"/>
                        <a:t>3</a:t>
                      </a:r>
                    </a:p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Infraestructura Tecnológica Educativa (Aulas de Medios)</a:t>
                      </a:r>
                    </a:p>
                    <a:p>
                      <a:r>
                        <a:rPr lang="es-MX" sz="1200" dirty="0"/>
                        <a:t>Dirección General de Procesos de Nómina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10.2</a:t>
                      </a:r>
                    </a:p>
                    <a:p>
                      <a:pPr algn="ctr"/>
                      <a:endParaRPr lang="es-MX" sz="1200" dirty="0"/>
                    </a:p>
                    <a:p>
                      <a:pPr algn="ctr"/>
                      <a:r>
                        <a:rPr lang="es-MX" sz="1200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527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046424"/>
                  </a:ext>
                </a:extLst>
              </a:tr>
              <a:tr h="24527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899785"/>
                  </a:ext>
                </a:extLst>
              </a:tr>
            </a:tbl>
          </a:graphicData>
        </a:graphic>
      </p:graphicFrame>
      <p:sp>
        <p:nvSpPr>
          <p:cNvPr id="28" name="27 Rectángulo"/>
          <p:cNvSpPr/>
          <p:nvPr/>
        </p:nvSpPr>
        <p:spPr>
          <a:xfrm>
            <a:off x="2123728" y="3501008"/>
            <a:ext cx="1656184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Rectángulo"/>
          <p:cNvSpPr/>
          <p:nvPr/>
        </p:nvSpPr>
        <p:spPr>
          <a:xfrm>
            <a:off x="251520" y="3501008"/>
            <a:ext cx="1872208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uadroTexto"/>
          <p:cNvSpPr txBox="1"/>
          <p:nvPr/>
        </p:nvSpPr>
        <p:spPr>
          <a:xfrm>
            <a:off x="1043608" y="4293096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2830154" y="4302388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50508" y="1196752"/>
            <a:ext cx="4055205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4644008" y="1772816"/>
            <a:ext cx="3456384" cy="36004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11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4392488" cy="86768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General de Servicios Regionales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Pagos</a:t>
                      </a:r>
                      <a:r>
                        <a:rPr lang="es-MX" sz="1200" baseline="0" dirty="0"/>
                        <a:t> a Habilitados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6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17" name="16 Conector recto de flecha"/>
          <p:cNvCxnSpPr/>
          <p:nvPr/>
        </p:nvCxnSpPr>
        <p:spPr>
          <a:xfrm>
            <a:off x="4644008" y="1844824"/>
            <a:ext cx="2880320" cy="14401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14" name="13 Imagen" descr="unidos-logramos-ma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19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12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32531"/>
              </p:ext>
            </p:extLst>
          </p:nvPr>
        </p:nvGraphicFramePr>
        <p:xfrm>
          <a:off x="251520" y="1265168"/>
          <a:ext cx="4392488" cy="11277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  <a:p>
                      <a:pPr algn="ctr"/>
                      <a:r>
                        <a:rPr lang="es-MX" sz="1200" dirty="0"/>
                        <a:t>2</a:t>
                      </a:r>
                    </a:p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Escalafón Federal Administrativo</a:t>
                      </a:r>
                    </a:p>
                    <a:p>
                      <a:r>
                        <a:rPr lang="es-MX" sz="1200" baseline="0" dirty="0"/>
                        <a:t>Dirección de Control de Incidencias</a:t>
                      </a:r>
                    </a:p>
                    <a:p>
                      <a:r>
                        <a:rPr lang="es-MX" sz="1200" dirty="0"/>
                        <a:t>Dirección de Gestión y Control Administrativo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12.1</a:t>
                      </a:r>
                    </a:p>
                    <a:p>
                      <a:pPr algn="ctr"/>
                      <a:r>
                        <a:rPr lang="es-MX" sz="1200" dirty="0"/>
                        <a:t>12.2</a:t>
                      </a:r>
                    </a:p>
                    <a:p>
                      <a:pPr algn="ctr"/>
                      <a:r>
                        <a:rPr lang="es-MX" sz="1200" dirty="0"/>
                        <a:t>12.3</a:t>
                      </a:r>
                    </a:p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556792"/>
            <a:ext cx="3168352" cy="23042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19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13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385091"/>
              </p:ext>
            </p:extLst>
          </p:nvPr>
        </p:nvGraphicFramePr>
        <p:xfrm>
          <a:off x="251520" y="1337176"/>
          <a:ext cx="4392488" cy="76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Órgano</a:t>
                      </a:r>
                      <a:r>
                        <a:rPr lang="es-MX" sz="1200" baseline="0" dirty="0"/>
                        <a:t> de Control y Desarrollo Administrativo (INHABILITADO)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564904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772816"/>
            <a:ext cx="3312368" cy="27363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25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541015"/>
          </a:xfrm>
          <a:prstGeom prst="rect">
            <a:avLst/>
          </a:prstGeom>
        </p:spPr>
      </p:pic>
      <p:sp>
        <p:nvSpPr>
          <p:cNvPr id="10" name="9 Rectángulo redondeado">
            <a:hlinkClick r:id="rId3" action="ppaction://hlinksldjump"/>
          </p:cNvPr>
          <p:cNvSpPr/>
          <p:nvPr/>
        </p:nvSpPr>
        <p:spPr>
          <a:xfrm>
            <a:off x="3707904" y="836712"/>
            <a:ext cx="1656184" cy="576064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IDENTIFICACIÓN DE EDIFICIO / OFICINA</a:t>
            </a:r>
            <a:endParaRPr lang="es-MX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12 Rectángulo redondeado">
            <a:hlinkClick r:id="rId5" action="ppaction://hlinksldjump"/>
          </p:cNvPr>
          <p:cNvSpPr/>
          <p:nvPr/>
        </p:nvSpPr>
        <p:spPr>
          <a:xfrm>
            <a:off x="899592" y="1988840"/>
            <a:ext cx="1656184" cy="576064"/>
          </a:xfrm>
          <a:prstGeom prst="roundRect">
            <a:avLst/>
          </a:prstGeom>
          <a:blipFill>
            <a:blip r:embed="rId6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EDIFICIOS 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SEC QUINTAS</a:t>
            </a:r>
          </a:p>
        </p:txBody>
      </p:sp>
      <p:sp>
        <p:nvSpPr>
          <p:cNvPr id="14" name="13 Rectángulo redondeado">
            <a:hlinkClick r:id="rId7" action="ppaction://hlinksldjump"/>
          </p:cNvPr>
          <p:cNvSpPr/>
          <p:nvPr/>
        </p:nvSpPr>
        <p:spPr>
          <a:xfrm>
            <a:off x="6516216" y="1988840"/>
            <a:ext cx="1656184" cy="576064"/>
          </a:xfrm>
          <a:prstGeom prst="roundRect">
            <a:avLst/>
          </a:prstGeom>
          <a:blipFill>
            <a:blip r:embed="rId8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EDIFICIO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SEC CENTRO</a:t>
            </a:r>
          </a:p>
        </p:txBody>
      </p:sp>
      <p:sp>
        <p:nvSpPr>
          <p:cNvPr id="15" name="14 Rectángulo redondeado">
            <a:hlinkClick r:id="rId9" action="ppaction://hlinksldjump"/>
          </p:cNvPr>
          <p:cNvSpPr/>
          <p:nvPr/>
        </p:nvSpPr>
        <p:spPr>
          <a:xfrm>
            <a:off x="899592" y="371703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EDIFICIO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OFICINAS EXTERNAS </a:t>
            </a:r>
          </a:p>
        </p:txBody>
      </p:sp>
      <p:sp>
        <p:nvSpPr>
          <p:cNvPr id="16" name="15 Rectángulo redondeado">
            <a:hlinkClick r:id="rId11" action="ppaction://hlinksldjump"/>
          </p:cNvPr>
          <p:cNvSpPr/>
          <p:nvPr/>
        </p:nvSpPr>
        <p:spPr>
          <a:xfrm>
            <a:off x="6516216" y="371703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EDIFICIOS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OFICINAS REGIONALES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22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 redondeado">
            <a:hlinkClick r:id="rId12" action="ppaction://hlinksldjump"/>
          </p:cNvPr>
          <p:cNvSpPr/>
          <p:nvPr/>
        </p:nvSpPr>
        <p:spPr>
          <a:xfrm>
            <a:off x="3707904" y="5085184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OTRAS </a:t>
            </a:r>
          </a:p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AREAS</a:t>
            </a:r>
          </a:p>
        </p:txBody>
      </p:sp>
      <p:sp>
        <p:nvSpPr>
          <p:cNvPr id="33" name="32 Hexágono"/>
          <p:cNvSpPr/>
          <p:nvPr/>
        </p:nvSpPr>
        <p:spPr>
          <a:xfrm>
            <a:off x="3779912" y="2780928"/>
            <a:ext cx="1584176" cy="936104"/>
          </a:xfrm>
          <a:prstGeom prst="hexagon">
            <a:avLst/>
          </a:prstGeom>
          <a:blipFill>
            <a:blip r:embed="rId1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/>
        </p:nvSpPr>
        <p:spPr>
          <a:xfrm>
            <a:off x="3851921" y="2977788"/>
            <a:ext cx="144016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MENU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6372200" y="6074132"/>
            <a:ext cx="2736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i="1" dirty="0"/>
              <a:t>Da </a:t>
            </a:r>
            <a:r>
              <a:rPr lang="es-MX" sz="1400" i="1" dirty="0" err="1"/>
              <a:t>click</a:t>
            </a:r>
            <a:r>
              <a:rPr lang="es-MX" sz="1400" i="1" dirty="0"/>
              <a:t> en el icono para identificar el No. de edificio, área y </a:t>
            </a:r>
            <a:r>
              <a:rPr lang="es-MX" sz="1400" i="1" dirty="0" err="1"/>
              <a:t>códigoasignado</a:t>
            </a:r>
            <a:endParaRPr lang="es-MX" sz="1400" i="1" dirty="0"/>
          </a:p>
        </p:txBody>
      </p:sp>
      <p:sp>
        <p:nvSpPr>
          <p:cNvPr id="55" name="54 Rectángulo redondeado">
            <a:hlinkClick r:id="rId14" action="ppaction://hlinksldjump"/>
          </p:cNvPr>
          <p:cNvSpPr/>
          <p:nvPr/>
        </p:nvSpPr>
        <p:spPr>
          <a:xfrm>
            <a:off x="179512" y="5877272"/>
            <a:ext cx="1656184" cy="576064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tx1"/>
                </a:solidFill>
                <a:latin typeface="Arial Narrow" pitchFamily="34" charset="0"/>
              </a:rPr>
              <a:t>CONTACTO</a:t>
            </a:r>
          </a:p>
        </p:txBody>
      </p:sp>
      <p:cxnSp>
        <p:nvCxnSpPr>
          <p:cNvPr id="35" name="34 Conector recto de flecha"/>
          <p:cNvCxnSpPr/>
          <p:nvPr/>
        </p:nvCxnSpPr>
        <p:spPr>
          <a:xfrm flipV="1">
            <a:off x="4572000" y="1412776"/>
            <a:ext cx="0" cy="13681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 flipV="1">
            <a:off x="5220072" y="2276872"/>
            <a:ext cx="1224136" cy="72008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>
            <a:off x="5220072" y="3501008"/>
            <a:ext cx="1296144" cy="504056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4572000" y="3717032"/>
            <a:ext cx="0" cy="136815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 de flecha"/>
          <p:cNvCxnSpPr/>
          <p:nvPr/>
        </p:nvCxnSpPr>
        <p:spPr>
          <a:xfrm flipH="1">
            <a:off x="2555776" y="3501008"/>
            <a:ext cx="1368152" cy="50405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 flipH="1" flipV="1">
            <a:off x="2555776" y="2276872"/>
            <a:ext cx="1368152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14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350352"/>
          <a:ext cx="4392488" cy="85451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8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7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4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Órgano</a:t>
                      </a:r>
                      <a:r>
                        <a:rPr lang="es-MX" sz="1200" baseline="0" dirty="0"/>
                        <a:t> de Control y Desarrollo Administrativo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Licitaciones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564904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644008" y="1916832"/>
            <a:ext cx="3600400" cy="31683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21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Edificio11Prefabricad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5750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15 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395536" y="1384032"/>
          <a:ext cx="4104455" cy="10368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42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6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Comunicación Social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Coordinación</a:t>
                      </a:r>
                      <a:r>
                        <a:rPr lang="es-MX" sz="1200" baseline="0" dirty="0"/>
                        <a:t> Académica de Educación a Distancia (Secundarias).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5 Imagen" descr="Ubicac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951" y="2492896"/>
            <a:ext cx="3839713" cy="33474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8" name="7 Conector recto de flecha"/>
          <p:cNvCxnSpPr/>
          <p:nvPr/>
        </p:nvCxnSpPr>
        <p:spPr>
          <a:xfrm>
            <a:off x="4494179" y="1828800"/>
            <a:ext cx="2670109" cy="354441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4499992" y="2204864"/>
            <a:ext cx="1872208" cy="2448272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26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16  SEC CENTRO PLANTA BAJA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708325"/>
              </p:ext>
            </p:extLst>
          </p:nvPr>
        </p:nvGraphicFramePr>
        <p:xfrm>
          <a:off x="251520" y="1044216"/>
          <a:ext cx="6624735" cy="323516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39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1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Dirección General de Innovación y Desarrollo Tecnológico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Subdirección</a:t>
                      </a:r>
                      <a:r>
                        <a:rPr lang="es-MX" sz="1200" baseline="0" dirty="0"/>
                        <a:t> de Televisión Educativa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Fortalecimiento y Seguimiento Académico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Innovación y Alfabetización Digital</a:t>
                      </a:r>
                    </a:p>
                    <a:p>
                      <a:r>
                        <a:rPr lang="es-MX" sz="1200" dirty="0"/>
                        <a:t>Subsecretaría de Políticas Educativas para la transformación(Despacho)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16.1</a:t>
                      </a:r>
                    </a:p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Dirección General de Internacionalización e Iniciativas Globales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Área Asuntos</a:t>
                      </a:r>
                      <a:r>
                        <a:rPr lang="es-MX" sz="1200" baseline="0" dirty="0"/>
                        <a:t> Sonora Arizona y Programa Ingles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Asuntos Internacionales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     </a:t>
                      </a:r>
                      <a:r>
                        <a:rPr lang="es-MX" sz="1200" dirty="0"/>
                        <a:t>Coordinación</a:t>
                      </a:r>
                      <a:r>
                        <a:rPr lang="es-MX" sz="1200" baseline="0" dirty="0"/>
                        <a:t> de Programa Ingles en Primarias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200" dirty="0"/>
                        <a:t>Dirección General de Promoción y Desarrollo Educativo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469859"/>
                  </a:ext>
                </a:extLst>
              </a:tr>
              <a:tr h="1982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aseline="0" dirty="0"/>
                        <a:t>Coordinación General de Registro, Certificación y Servicios a Profesionistas.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9" name="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8550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16  SEC CENTRO PLANTA ALTA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1382"/>
              </p:ext>
            </p:extLst>
          </p:nvPr>
        </p:nvGraphicFramePr>
        <p:xfrm>
          <a:off x="251520" y="1154552"/>
          <a:ext cx="6120680" cy="415117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1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7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General de </a:t>
                      </a:r>
                      <a:r>
                        <a:rPr lang="es-MX" sz="1200" baseline="0" dirty="0" err="1"/>
                        <a:t>Administ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Vinculación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rescatando</a:t>
                      </a:r>
                      <a:r>
                        <a:rPr lang="es-MX" sz="1200" baseline="0" dirty="0"/>
                        <a:t> tu escuela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    Dirección de Participación</a:t>
                      </a:r>
                      <a:r>
                        <a:rPr lang="es-MX" sz="1200" baseline="0" dirty="0"/>
                        <a:t> Social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</a:t>
                      </a:r>
                      <a:r>
                        <a:rPr lang="es-MX" sz="1200" baseline="0" dirty="0"/>
                        <a:t> de la Subsecretaría de Educación Media Superior y Superior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44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Educación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428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/>
                        <a:t>Dirección General de Educación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428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Operativas de Seguimiento de Proyectos Especiales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85253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Educación</a:t>
                      </a:r>
                      <a:r>
                        <a:rPr lang="es-MX" sz="1200" baseline="0" dirty="0"/>
                        <a:t> Superior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Registro y Certificación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17.0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80423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Coordinación de Profesiones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9348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Educación Media 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633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Superior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741834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</a:t>
            </a:r>
          </a:p>
          <a:p>
            <a:pPr algn="ctr"/>
            <a:r>
              <a:rPr lang="es-MX" sz="1200" b="1" dirty="0">
                <a:latin typeface="Arial Narrow" pitchFamily="34" charset="0"/>
              </a:rPr>
              <a:t>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14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Cuarteldelcator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29516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19  SEC CENTRO 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265168"/>
          <a:ext cx="5688631" cy="57965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Servicios</a:t>
                      </a:r>
                      <a:r>
                        <a:rPr lang="es-MX" sz="1200" baseline="0" dirty="0"/>
                        <a:t> Generales SEC-CENTRO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14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021288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7667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OFICINAS EXTERNAS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997215"/>
              </p:ext>
            </p:extLst>
          </p:nvPr>
        </p:nvGraphicFramePr>
        <p:xfrm>
          <a:off x="251520" y="1259960"/>
          <a:ext cx="5688631" cy="552438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Almacén de Servicios Regionales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Unidad del Sistema para la carrera de loas Maestros y Maestras del Estado de Sonora (USICAMES)</a:t>
                      </a:r>
                      <a:endParaRPr lang="es-MX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/>
                        <a:t>(INHABILITADO)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Mantenimiento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Uniformes Escolares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Programas Federales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(Inhabilitado)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Interculturalidad (antes PAREIB)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Convivencia, protección civil Salud y Seguridad Escolar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Incorporación Escolar</a:t>
                      </a:r>
                    </a:p>
                    <a:p>
                      <a:r>
                        <a:rPr lang="es-MX" sz="1200" dirty="0"/>
                        <a:t>Dirección General de Mejora Continua de la Educación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27.1</a:t>
                      </a:r>
                    </a:p>
                    <a:p>
                      <a:pPr algn="ctr"/>
                      <a:r>
                        <a:rPr lang="es-MX" sz="1200" dirty="0"/>
                        <a:t>27.2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Educación Física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Asuntos Jurídicos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Asesoría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4  (Educación Inicial)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CENDI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Voluntariado SEC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8" name="7 Imagen" descr="unidos-logramos-ma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87727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62068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OFICINAS REGIONALES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0" y="1449632"/>
          <a:ext cx="5688631" cy="44276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Guaymas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Cd. Obregón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Navojoa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Santa 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San Luis Rio Colorado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Agua Prieta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40.1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Caborca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Puerto Peñasco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Cananea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Nogales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Moctezuma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Ures</a:t>
                      </a:r>
                      <a:r>
                        <a:rPr lang="es-MX" sz="12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Alamos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err="1"/>
                        <a:t>Sahuaripa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48.1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Hermosillo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49.1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1" cy="601164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54868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OTRAS AREAS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908010"/>
              </p:ext>
            </p:extLst>
          </p:nvPr>
        </p:nvGraphicFramePr>
        <p:xfrm>
          <a:off x="251520" y="1632256"/>
          <a:ext cx="5688631" cy="250364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Aula de Medios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INHABILITADA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Niño Migrante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Misiones Culturales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/>
                        <a:t>(INHABILITADA)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Igualdad de Genero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55.2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Departamento de Imprenta (INHABILITADA)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56.1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7" name="6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2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35495" y="961564"/>
            <a:ext cx="482453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CONTACTO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0" y="0"/>
            <a:ext cx="32038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Archivo de Concentración del</a:t>
            </a:r>
          </a:p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0" y="5674022"/>
            <a:ext cx="5516249" cy="92333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 wrap="square" rtlCol="0">
            <a:spAutoFit/>
          </a:bodyPr>
          <a:lstStyle/>
          <a:p>
            <a:r>
              <a:rPr lang="es-MX" dirty="0"/>
              <a:t>B</a:t>
            </a:r>
            <a:r>
              <a:rPr lang="es-MX" sz="1600" dirty="0"/>
              <a:t>LVD</a:t>
            </a:r>
            <a:r>
              <a:rPr lang="es-MX" dirty="0"/>
              <a:t>. G</a:t>
            </a:r>
            <a:r>
              <a:rPr lang="es-MX" sz="1600" dirty="0"/>
              <a:t>ARCIA</a:t>
            </a:r>
            <a:r>
              <a:rPr lang="es-MX" dirty="0"/>
              <a:t> M</a:t>
            </a:r>
            <a:r>
              <a:rPr lang="es-MX" sz="1600" dirty="0"/>
              <a:t>ORALES</a:t>
            </a:r>
            <a:r>
              <a:rPr lang="es-MX" dirty="0"/>
              <a:t> </a:t>
            </a:r>
            <a:r>
              <a:rPr lang="es-MX" sz="1600" dirty="0"/>
              <a:t>Y </a:t>
            </a:r>
            <a:r>
              <a:rPr lang="es-MX" dirty="0"/>
              <a:t>P</a:t>
            </a:r>
            <a:r>
              <a:rPr lang="es-MX" sz="1600" dirty="0"/>
              <a:t>RIVADA</a:t>
            </a:r>
            <a:r>
              <a:rPr lang="es-MX" dirty="0"/>
              <a:t> H</a:t>
            </a:r>
            <a:r>
              <a:rPr lang="es-MX" sz="1400" dirty="0"/>
              <a:t>URTADO</a:t>
            </a:r>
            <a:r>
              <a:rPr lang="es-MX" dirty="0"/>
              <a:t> No. 9B</a:t>
            </a:r>
          </a:p>
          <a:p>
            <a:r>
              <a:rPr lang="es-MX" dirty="0"/>
              <a:t>C</a:t>
            </a:r>
            <a:r>
              <a:rPr lang="es-MX" sz="1600" dirty="0"/>
              <a:t>OLONIA</a:t>
            </a:r>
            <a:r>
              <a:rPr lang="es-MX" dirty="0"/>
              <a:t> Q</a:t>
            </a:r>
            <a:r>
              <a:rPr lang="es-MX" sz="1600" dirty="0"/>
              <a:t>UINTA</a:t>
            </a:r>
            <a:r>
              <a:rPr lang="es-MX" dirty="0"/>
              <a:t> E</a:t>
            </a:r>
            <a:r>
              <a:rPr lang="es-MX" sz="1600" dirty="0"/>
              <a:t>MILIA</a:t>
            </a:r>
            <a:r>
              <a:rPr lang="es-MX" dirty="0"/>
              <a:t>   /  H</a:t>
            </a:r>
            <a:r>
              <a:rPr lang="es-MX" sz="1600" dirty="0"/>
              <a:t>ERMOSILLO</a:t>
            </a:r>
            <a:r>
              <a:rPr lang="es-MX" dirty="0"/>
              <a:t>, S</a:t>
            </a:r>
            <a:r>
              <a:rPr lang="es-MX" sz="1600" dirty="0"/>
              <a:t>ONORA</a:t>
            </a:r>
            <a:r>
              <a:rPr lang="es-MX" dirty="0"/>
              <a:t>,M</a:t>
            </a:r>
            <a:r>
              <a:rPr lang="es-MX" sz="1600" dirty="0"/>
              <a:t>EXICO</a:t>
            </a:r>
            <a:r>
              <a:rPr lang="es-MX" dirty="0"/>
              <a:t>.</a:t>
            </a:r>
          </a:p>
          <a:p>
            <a:r>
              <a:rPr lang="es-MX" dirty="0"/>
              <a:t>Tel: 162 20 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9144000" cy="616289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47667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EDIFICIO / OFICINA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9 Rectángulo redondeado">
            <a:hlinkClick r:id="rId4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51520" y="980728"/>
            <a:ext cx="41764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u="sng" dirty="0"/>
              <a:t>Identificación de edificio</a:t>
            </a:r>
            <a:r>
              <a:rPr lang="es-MX" sz="1400" dirty="0"/>
              <a:t>.- Cada Unidad administrativa deberá contar con el croquis de su edificio, identificando cada oficina, así como todo el mobiliario donde se resguardan los expedientes.  </a:t>
            </a:r>
            <a:r>
              <a:rPr lang="es-ES" sz="1400" dirty="0"/>
              <a:t>Cada enlace General deberá informarse en el SIA el numero correspondiente a su edificio.</a:t>
            </a:r>
            <a:endParaRPr lang="es-MX" sz="1400" dirty="0"/>
          </a:p>
        </p:txBody>
      </p:sp>
      <p:sp>
        <p:nvSpPr>
          <p:cNvPr id="6" name="5 Rectángulo"/>
          <p:cNvSpPr/>
          <p:nvPr/>
        </p:nvSpPr>
        <p:spPr>
          <a:xfrm>
            <a:off x="4716016" y="980728"/>
            <a:ext cx="42484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u="sng" dirty="0"/>
              <a:t>Identificación de oficina.</a:t>
            </a:r>
            <a:r>
              <a:rPr lang="es-MX" sz="1400" dirty="0"/>
              <a:t>- Debe asignarse un número a cada área física donde se archiven expedientes, éste número se dará por ubicación física del expediente y no jerárquica. </a:t>
            </a:r>
            <a:r>
              <a:rPr lang="es-ES" sz="1400" dirty="0"/>
              <a:t>En caso de cambios o remodelaciones, debe hacerse la actualización correspondiente.</a:t>
            </a:r>
            <a:endParaRPr lang="es-MX" sz="1400" dirty="0"/>
          </a:p>
        </p:txBody>
      </p:sp>
      <p:pic>
        <p:nvPicPr>
          <p:cNvPr id="7" name="6 Imagen" descr="secretaria_frent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39752" y="2996952"/>
            <a:ext cx="4320480" cy="287620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7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11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389765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745540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IDENTIFICACIÓN DE MOBILIARIO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1520" y="1196752"/>
            <a:ext cx="83529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1400" dirty="0"/>
              <a:t>A = Archivero</a:t>
            </a:r>
          </a:p>
          <a:p>
            <a:pPr lvl="0" algn="just"/>
            <a:r>
              <a:rPr lang="es-MX" sz="1400" dirty="0"/>
              <a:t>E = Escritorio</a:t>
            </a:r>
          </a:p>
          <a:p>
            <a:pPr lvl="0" algn="just"/>
            <a:r>
              <a:rPr lang="es-MX" sz="1400" dirty="0"/>
              <a:t>M = Otro tipo de mueble (librero, </a:t>
            </a:r>
            <a:r>
              <a:rPr lang="es-MX" sz="1400" dirty="0" err="1"/>
              <a:t>locker</a:t>
            </a:r>
            <a:r>
              <a:rPr lang="es-MX" sz="1400" dirty="0"/>
              <a:t>, estante, gabinete, </a:t>
            </a:r>
            <a:r>
              <a:rPr lang="es-MX" sz="1400" dirty="0" err="1"/>
              <a:t>credenza</a:t>
            </a:r>
            <a:r>
              <a:rPr lang="es-MX" sz="1400" dirty="0"/>
              <a:t>, etc.)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Numerar por tipo de mueble, Ej. A1, A2, etc. y si tenemos varias gavetas en un  escritorio o archivero, etiquetar cada una de las gavetas.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Para la custodia adecuada de los documentos, es necesario que el mobiliario cumpla con los requisitos de seguridad y cerraduras con llave en buen estado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1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5" name="14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7" name="16 Imagen" descr="Archiveros432gavetas.jp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19113" y="3356992"/>
            <a:ext cx="3845375" cy="28803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" name="17 CuadroTexto"/>
          <p:cNvSpPr txBox="1"/>
          <p:nvPr/>
        </p:nvSpPr>
        <p:spPr>
          <a:xfrm>
            <a:off x="1907704" y="3789040"/>
            <a:ext cx="30963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Ejemplo:</a:t>
            </a:r>
          </a:p>
          <a:p>
            <a:r>
              <a:rPr lang="es-MX" sz="1400" dirty="0"/>
              <a:t>En el SIA se tienen 3 archiveros , las etiquetas quedarían de esta manera:</a:t>
            </a:r>
          </a:p>
          <a:p>
            <a:r>
              <a:rPr lang="es-MX" sz="1400" dirty="0"/>
              <a:t>9.1  = Código de Edificio del SIA</a:t>
            </a:r>
          </a:p>
          <a:p>
            <a:r>
              <a:rPr lang="es-MX" sz="1400" dirty="0"/>
              <a:t>A1   = Archivero 1</a:t>
            </a:r>
          </a:p>
          <a:p>
            <a:r>
              <a:rPr lang="es-MX" sz="1400" dirty="0"/>
              <a:t>A1.1 = Archivero 1 Gaveta 1</a:t>
            </a:r>
          </a:p>
          <a:p>
            <a:r>
              <a:rPr lang="es-MX" sz="1400" dirty="0"/>
              <a:t>Y así sucesivamente según el mobiliario conque cuenta el área.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053849" y="3212976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A1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5940152" y="4149080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A1.1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940152" y="4592161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A1.2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940152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A1.3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5940152" y="5528265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A1.4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6845937" y="3584049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A2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7566017" y="3933056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A3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6804248" y="4592161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A2.1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6804248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A2.2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804248" y="5528265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A2.3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7668344" y="5096217"/>
            <a:ext cx="7441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/>
              <a:t>9.1 / A3.1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668344" y="5528265"/>
            <a:ext cx="7954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9.1 / A3.2</a:t>
            </a:r>
          </a:p>
        </p:txBody>
      </p:sp>
      <p:cxnSp>
        <p:nvCxnSpPr>
          <p:cNvPr id="32" name="31 Conector recto de flecha"/>
          <p:cNvCxnSpPr>
            <a:stCxn id="19" idx="2"/>
          </p:cNvCxnSpPr>
          <p:nvPr/>
        </p:nvCxnSpPr>
        <p:spPr>
          <a:xfrm flipH="1">
            <a:off x="6372200" y="3489975"/>
            <a:ext cx="20845" cy="2990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>
            <a:stCxn id="24" idx="2"/>
          </p:cNvCxnSpPr>
          <p:nvPr/>
        </p:nvCxnSpPr>
        <p:spPr>
          <a:xfrm flipH="1">
            <a:off x="7164288" y="3861048"/>
            <a:ext cx="20845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25" idx="2"/>
          </p:cNvCxnSpPr>
          <p:nvPr/>
        </p:nvCxnSpPr>
        <p:spPr>
          <a:xfrm flipH="1">
            <a:off x="7884368" y="4210055"/>
            <a:ext cx="20845" cy="29906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5784767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620688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UBICACIÓN FISICA DE EXPEDIENTES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141277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MX" sz="1400" dirty="0"/>
              <a:t>A todo el mobiliario que sea de guarda de expedientes, se le colocará una etiqueta con su identificación. La clave de ubicación se deberá poner a las carátulas de los expedientes, debiendo coincidir siempre con el mueble donde se encuentre.</a:t>
            </a:r>
          </a:p>
          <a:p>
            <a:pPr algn="just"/>
            <a:endParaRPr lang="es-MX" sz="1400" dirty="0"/>
          </a:p>
          <a:p>
            <a:pPr algn="just"/>
            <a:r>
              <a:rPr lang="es-MX" sz="1400" dirty="0"/>
              <a:t>Cualquier cambio de mobiliario o reubicación del mismo se deberá cambiar la etiqueta, debiendo hacer el cambio en la portada del expediente.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3203848" y="3501008"/>
            <a:ext cx="5328592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SISTEMA INSTITUCIONAL DE ARCHIVO / ARCHIVERO</a:t>
            </a:r>
            <a:r>
              <a:rPr lang="es-MX" sz="20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MX" sz="4000" dirty="0">
                <a:solidFill>
                  <a:schemeClr val="tx1"/>
                </a:solidFill>
              </a:rPr>
              <a:t>9.1 / A1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23528" y="3573016"/>
            <a:ext cx="2391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EJEMPLO DE ETIQUETA:</a:t>
            </a:r>
          </a:p>
        </p:txBody>
      </p:sp>
      <p:sp>
        <p:nvSpPr>
          <p:cNvPr id="7" name="6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MENU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2" name="11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395536" y="4941168"/>
            <a:ext cx="5328592" cy="115212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>
                <a:solidFill>
                  <a:schemeClr val="tx1"/>
                </a:solidFill>
              </a:rPr>
              <a:t>SISTEMA INSTITUCIONAL DE ARCHIVO /  ARCHIVERO / Gaveta 1 </a:t>
            </a:r>
          </a:p>
          <a:p>
            <a:pPr algn="ctr"/>
            <a:r>
              <a:rPr lang="es-MX" sz="4000" dirty="0">
                <a:solidFill>
                  <a:schemeClr val="tx1"/>
                </a:solidFill>
              </a:rPr>
              <a:t>9.1 / A1.1</a:t>
            </a:r>
          </a:p>
        </p:txBody>
      </p:sp>
      <p:sp>
        <p:nvSpPr>
          <p:cNvPr id="18" name="17 Rectángulo redondeado">
            <a:hlinkClick r:id="rId5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31 Imagen" descr="secretaria_fren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31358"/>
            <a:ext cx="915302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5082883" y="304897"/>
            <a:ext cx="374665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 SEC </a:t>
            </a:r>
            <a:r>
              <a:rPr lang="es-ES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QUINTAS  PLANTA BAJA</a:t>
            </a:r>
            <a:endParaRPr lang="es-E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763688" y="4950460"/>
            <a:ext cx="6336704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5652120" y="3140966"/>
            <a:ext cx="2520280" cy="11521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5647483" y="2463184"/>
            <a:ext cx="252028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6146902" y="2359159"/>
            <a:ext cx="1521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Pagos Nomina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790594" y="32756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7668344" y="4293096"/>
            <a:ext cx="504056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Rectángulo"/>
          <p:cNvSpPr/>
          <p:nvPr/>
        </p:nvSpPr>
        <p:spPr>
          <a:xfrm>
            <a:off x="6948264" y="4293096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6228184" y="4293096"/>
            <a:ext cx="720080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6948264" y="5589240"/>
            <a:ext cx="720080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 flipH="1">
            <a:off x="4355976" y="4293095"/>
            <a:ext cx="1296144" cy="16561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 flipH="1">
            <a:off x="3347864" y="5157193"/>
            <a:ext cx="1584176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1835696" y="5445224"/>
            <a:ext cx="504056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CuadroTexto"/>
          <p:cNvSpPr txBox="1"/>
          <p:nvPr/>
        </p:nvSpPr>
        <p:spPr>
          <a:xfrm>
            <a:off x="4532708" y="3884588"/>
            <a:ext cx="10182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 B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607415" y="4590420"/>
            <a:ext cx="102624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 A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347864" y="4221088"/>
            <a:ext cx="432048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3" name="22 Conector recto de flecha"/>
          <p:cNvCxnSpPr>
            <a:stCxn id="20" idx="3"/>
            <a:endCxn id="21" idx="0"/>
          </p:cNvCxnSpPr>
          <p:nvPr/>
        </p:nvCxnSpPr>
        <p:spPr>
          <a:xfrm flipH="1" flipV="1">
            <a:off x="3563888" y="4221088"/>
            <a:ext cx="69770" cy="553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2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864154"/>
              </p:ext>
            </p:extLst>
          </p:nvPr>
        </p:nvGraphicFramePr>
        <p:xfrm>
          <a:off x="35497" y="81136"/>
          <a:ext cx="4320479" cy="4572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1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9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743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802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/>
                        <a:t>Subsecretaría de Gestión y Desarrollo de Capital Humano</a:t>
                      </a:r>
                    </a:p>
                    <a:p>
                      <a:r>
                        <a:rPr lang="es-MX" sz="1200" b="1" dirty="0"/>
                        <a:t>Dirección</a:t>
                      </a:r>
                      <a:r>
                        <a:rPr lang="es-MX" sz="1200" b="1" baseline="0" dirty="0"/>
                        <a:t> General Administración de Personal</a:t>
                      </a:r>
                    </a:p>
                    <a:p>
                      <a:pPr marL="0" algn="l" defTabSz="914400" rtl="0" eaLnBrk="1" latinLnBrk="0" hangingPunct="1"/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Servicios Documentales </a:t>
                      </a:r>
                    </a:p>
                    <a:p>
                      <a:pPr marL="0" algn="l" defTabSz="914400" rtl="0" eaLnBrk="1" latinLnBrk="0" hangingPunct="1"/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Personal Federalizado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Personal Estatal </a:t>
                      </a:r>
                      <a:endParaRPr lang="es-MX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Desarrollo Organizacional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Asignación de Plazas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Contratación de Personal de Administración Central y Seguimiento a Auditorías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Dirección de Control de Asistencias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  <a:p>
                      <a:pPr algn="ctr"/>
                      <a:endParaRPr lang="es-MX" sz="1000" dirty="0"/>
                    </a:p>
                    <a:p>
                      <a:pPr algn="ctr"/>
                      <a:r>
                        <a:rPr lang="es-MX" sz="1000" dirty="0"/>
                        <a:t>1.1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Administración y Finanzas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Servicios Administrativos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Atención a Auditorías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Subdirección de Atención a Auditorías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Recursos Financieros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/>
                        <a:t>Dirección General de Educación Primaria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90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Subsecretaría de Planeación y</a:t>
                      </a:r>
                      <a:r>
                        <a:rPr lang="es-MX" sz="1200" baseline="0" dirty="0"/>
                        <a:t> Administración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178970"/>
                  </a:ext>
                </a:extLst>
              </a:tr>
            </a:tbl>
          </a:graphicData>
        </a:graphic>
      </p:graphicFrame>
      <p:sp>
        <p:nvSpPr>
          <p:cNvPr id="25" name="24 CuadroTexto"/>
          <p:cNvSpPr txBox="1"/>
          <p:nvPr/>
        </p:nvSpPr>
        <p:spPr>
          <a:xfrm>
            <a:off x="6430554" y="42930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4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7150634" y="42838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7798706" y="49411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7164288" y="5579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5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4932040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6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3995936" y="53732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7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1907704" y="55079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8</a:t>
            </a:r>
          </a:p>
        </p:txBody>
      </p:sp>
      <p:sp>
        <p:nvSpPr>
          <p:cNvPr id="33" name="32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solidFill>
                  <a:schemeClr val="bg1"/>
                </a:solidFill>
                <a:latin typeface="Arial Narrow" pitchFamily="34" charset="0"/>
              </a:rPr>
              <a:t>Siguiente</a:t>
            </a:r>
            <a:r>
              <a:rPr lang="es-MX" sz="1200" b="1" dirty="0">
                <a:latin typeface="Arial Narrow" pitchFamily="34" charset="0"/>
              </a:rPr>
              <a:t>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59 Imagen" descr="secretaria_frente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9020" y="0"/>
            <a:ext cx="9153020" cy="685800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1 SEC QUINTAS  PLANTA ALTA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835696" y="4293096"/>
            <a:ext cx="6336704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5652120" y="2204864"/>
            <a:ext cx="2520280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6876256" y="2204864"/>
            <a:ext cx="1296144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Rectángulo"/>
          <p:cNvSpPr/>
          <p:nvPr/>
        </p:nvSpPr>
        <p:spPr>
          <a:xfrm>
            <a:off x="5652120" y="2204864"/>
            <a:ext cx="1224136" cy="2088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Rectángulo"/>
          <p:cNvSpPr/>
          <p:nvPr/>
        </p:nvSpPr>
        <p:spPr>
          <a:xfrm>
            <a:off x="6300192" y="3789040"/>
            <a:ext cx="187220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Rectángulo"/>
          <p:cNvSpPr/>
          <p:nvPr/>
        </p:nvSpPr>
        <p:spPr>
          <a:xfrm>
            <a:off x="6300192" y="3501008"/>
            <a:ext cx="576064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Rectángulo"/>
          <p:cNvSpPr/>
          <p:nvPr/>
        </p:nvSpPr>
        <p:spPr>
          <a:xfrm>
            <a:off x="6876256" y="3501008"/>
            <a:ext cx="576064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41 Rectángulo"/>
          <p:cNvSpPr/>
          <p:nvPr/>
        </p:nvSpPr>
        <p:spPr>
          <a:xfrm>
            <a:off x="6300192" y="4221088"/>
            <a:ext cx="86409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7164288" y="4293096"/>
            <a:ext cx="1008112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0" name="39 Conector recto"/>
          <p:cNvCxnSpPr/>
          <p:nvPr/>
        </p:nvCxnSpPr>
        <p:spPr>
          <a:xfrm>
            <a:off x="6300192" y="3789040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Rectángulo"/>
          <p:cNvSpPr/>
          <p:nvPr/>
        </p:nvSpPr>
        <p:spPr>
          <a:xfrm>
            <a:off x="6228184" y="3933056"/>
            <a:ext cx="216024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Rectángulo"/>
          <p:cNvSpPr/>
          <p:nvPr/>
        </p:nvSpPr>
        <p:spPr>
          <a:xfrm>
            <a:off x="1835696" y="5085184"/>
            <a:ext cx="1152128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Rectángulo"/>
          <p:cNvSpPr/>
          <p:nvPr/>
        </p:nvSpPr>
        <p:spPr>
          <a:xfrm>
            <a:off x="2987825" y="5085184"/>
            <a:ext cx="720079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Rectángulo"/>
          <p:cNvSpPr/>
          <p:nvPr/>
        </p:nvSpPr>
        <p:spPr>
          <a:xfrm>
            <a:off x="3707904" y="5085184"/>
            <a:ext cx="1584176" cy="86409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Rectángulo"/>
          <p:cNvSpPr/>
          <p:nvPr/>
        </p:nvSpPr>
        <p:spPr>
          <a:xfrm>
            <a:off x="2987824" y="4293096"/>
            <a:ext cx="7200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46 Rectángulo"/>
          <p:cNvSpPr/>
          <p:nvPr/>
        </p:nvSpPr>
        <p:spPr>
          <a:xfrm>
            <a:off x="3707904" y="4293096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47 Rectángulo"/>
          <p:cNvSpPr/>
          <p:nvPr/>
        </p:nvSpPr>
        <p:spPr>
          <a:xfrm>
            <a:off x="4499992" y="4293096"/>
            <a:ext cx="79208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48 CuadroTexto"/>
          <p:cNvSpPr txBox="1"/>
          <p:nvPr/>
        </p:nvSpPr>
        <p:spPr>
          <a:xfrm>
            <a:off x="7438666" y="27089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10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6084168" y="27089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11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7510674" y="49318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9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4716016" y="429309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12</a:t>
            </a:r>
          </a:p>
        </p:txBody>
      </p:sp>
      <p:sp>
        <p:nvSpPr>
          <p:cNvPr id="53" name="52 CuadroTexto"/>
          <p:cNvSpPr txBox="1"/>
          <p:nvPr/>
        </p:nvSpPr>
        <p:spPr>
          <a:xfrm>
            <a:off x="3923928" y="429309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13</a:t>
            </a:r>
          </a:p>
        </p:txBody>
      </p:sp>
      <p:sp>
        <p:nvSpPr>
          <p:cNvPr id="54" name="53 CuadroTexto"/>
          <p:cNvSpPr txBox="1"/>
          <p:nvPr/>
        </p:nvSpPr>
        <p:spPr>
          <a:xfrm>
            <a:off x="3190194" y="42838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14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2267744" y="52919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17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3190194" y="52919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16</a:t>
            </a:r>
          </a:p>
        </p:txBody>
      </p:sp>
      <p:sp>
        <p:nvSpPr>
          <p:cNvPr id="57" name="56 CuadroTexto"/>
          <p:cNvSpPr txBox="1"/>
          <p:nvPr/>
        </p:nvSpPr>
        <p:spPr>
          <a:xfrm>
            <a:off x="4283968" y="53012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15</a:t>
            </a:r>
          </a:p>
        </p:txBody>
      </p:sp>
      <p:graphicFrame>
        <p:nvGraphicFramePr>
          <p:cNvPr id="58" name="5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796802"/>
              </p:ext>
            </p:extLst>
          </p:nvPr>
        </p:nvGraphicFramePr>
        <p:xfrm>
          <a:off x="179512" y="908720"/>
          <a:ext cx="5112568" cy="3049487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263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Subsecretaría</a:t>
                      </a:r>
                      <a:r>
                        <a:rPr lang="es-MX" sz="1200" baseline="0" dirty="0"/>
                        <a:t> de Educación Básica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975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</a:t>
                      </a:r>
                      <a:r>
                        <a:rPr lang="es-MX" sz="1200"/>
                        <a:t>Educación Elemental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</a:t>
                      </a:r>
                      <a:r>
                        <a:rPr lang="es-MX" sz="1200" baseline="0" dirty="0"/>
                        <a:t> Inclusión y Promoción al Desarrollo Educativo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Secundarias Estatales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Telesecundaria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Eventos Especiales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 Dirección General de Educación Secundaria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Unidad de Asesoría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 del Secretario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9" name="58 Rectángulo"/>
          <p:cNvSpPr/>
          <p:nvPr/>
        </p:nvSpPr>
        <p:spPr>
          <a:xfrm>
            <a:off x="7020272" y="5517232"/>
            <a:ext cx="21602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pic>
        <p:nvPicPr>
          <p:cNvPr id="62" name="61 Imagen" descr="unidos-logramos-mas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3928" y="6597352"/>
            <a:ext cx="1346988" cy="168373"/>
          </a:xfrm>
          <a:prstGeom prst="rect">
            <a:avLst/>
          </a:prstGeom>
        </p:spPr>
      </p:pic>
      <p:sp>
        <p:nvSpPr>
          <p:cNvPr id="63" name="62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5" name="64 Rectángulo redondeado">
            <a:hlinkClick r:id="rId7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314141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2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95736" y="3140968"/>
            <a:ext cx="1728192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467544" y="3140968"/>
            <a:ext cx="1728192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16523"/>
              </p:ext>
            </p:extLst>
          </p:nvPr>
        </p:nvGraphicFramePr>
        <p:xfrm>
          <a:off x="390938" y="958140"/>
          <a:ext cx="4181062" cy="1936862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5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380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94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VITEES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DIREECCIÓN GENERAL DE CONTROL DE GESTION DE CALIDAD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GENERAL DE CONTROL DE NÓMINA DE LOS ORGANISMOS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10743"/>
                  </a:ext>
                </a:extLst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2974170" y="40050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043608" y="40050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12" name="11 Rectángulo redondeado">
            <a:hlinkClick r:id="rId3" action="ppaction://hlinksldjump"/>
          </p:cNvPr>
          <p:cNvSpPr/>
          <p:nvPr/>
        </p:nvSpPr>
        <p:spPr>
          <a:xfrm>
            <a:off x="810039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14" name="13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17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21088" y="1988840"/>
            <a:ext cx="4343400" cy="38957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20" name="19 Conector recto de flecha"/>
          <p:cNvCxnSpPr/>
          <p:nvPr/>
        </p:nvCxnSpPr>
        <p:spPr>
          <a:xfrm>
            <a:off x="5796136" y="1556792"/>
            <a:ext cx="2520280" cy="108012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32 Imagen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5949280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395536" y="313492"/>
            <a:ext cx="835292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EDIFICIO 3 SEC QUINTAS</a:t>
            </a:r>
            <a:endParaRPr lang="es-E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179512" y="3284984"/>
            <a:ext cx="5760640" cy="3096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251521" y="836712"/>
          <a:ext cx="5304853" cy="218898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82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624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Área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/>
                        <a:t>Código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56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Despacho de la Dirección General</a:t>
                      </a:r>
                      <a:r>
                        <a:rPr lang="es-MX" sz="1200" baseline="0" dirty="0"/>
                        <a:t> de Planeación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Control Presupuestal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Programación</a:t>
                      </a:r>
                      <a:r>
                        <a:rPr lang="es-MX" sz="1200" baseline="0" dirty="0"/>
                        <a:t> y Evaluación Operativa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Programación</a:t>
                      </a:r>
                      <a:r>
                        <a:rPr lang="es-MX" sz="1200" baseline="0" dirty="0"/>
                        <a:t> y Seguimiento de los Recursos Docentes y de Apoyo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/>
                        <a:t>Dirección de Información y Estadística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s-MX" sz="1200" dirty="0"/>
                        <a:t>Dirección</a:t>
                      </a:r>
                      <a:r>
                        <a:rPr lang="es-MX" sz="1200" baseline="0" dirty="0"/>
                        <a:t> de Información y Seguimiento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/>
                        <a:t>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12 Rectángulo"/>
          <p:cNvSpPr/>
          <p:nvPr/>
        </p:nvSpPr>
        <p:spPr>
          <a:xfrm>
            <a:off x="449999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305983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161967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179512" y="3284984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4499992" y="5157192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Rectángulo"/>
          <p:cNvSpPr/>
          <p:nvPr/>
        </p:nvSpPr>
        <p:spPr>
          <a:xfrm>
            <a:off x="3059832" y="5157192"/>
            <a:ext cx="1440160" cy="1224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CuadroTexto"/>
          <p:cNvSpPr txBox="1"/>
          <p:nvPr/>
        </p:nvSpPr>
        <p:spPr>
          <a:xfrm>
            <a:off x="3635896" y="56612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4990394" y="5579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5062402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3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3635896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4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123728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5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755576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6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1130060" y="5579948"/>
            <a:ext cx="1065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Auditorio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5891945" y="4643844"/>
            <a:ext cx="8402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MX" dirty="0"/>
              <a:t>Acceso</a:t>
            </a:r>
          </a:p>
        </p:txBody>
      </p:sp>
      <p:sp>
        <p:nvSpPr>
          <p:cNvPr id="27" name="26 Rectángulo redondeado">
            <a:hlinkClick r:id="rId3" action="ppaction://hlinksldjump"/>
          </p:cNvPr>
          <p:cNvSpPr/>
          <p:nvPr/>
        </p:nvSpPr>
        <p:spPr>
          <a:xfrm>
            <a:off x="8028384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Siguiente Diapositiva</a:t>
            </a:r>
            <a:endParaRPr lang="es-MX" b="1" dirty="0">
              <a:latin typeface="Arial Narrow" pitchFamily="34" charset="0"/>
            </a:endParaRPr>
          </a:p>
        </p:txBody>
      </p:sp>
      <p:sp>
        <p:nvSpPr>
          <p:cNvPr id="29" name="28 Hexágono"/>
          <p:cNvSpPr/>
          <p:nvPr/>
        </p:nvSpPr>
        <p:spPr>
          <a:xfrm>
            <a:off x="3779912" y="6453336"/>
            <a:ext cx="1636768" cy="338336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Rectángulo"/>
          <p:cNvSpPr/>
          <p:nvPr/>
        </p:nvSpPr>
        <p:spPr>
          <a:xfrm>
            <a:off x="0" y="0"/>
            <a:ext cx="30598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Sistema Institucional de Archivos</a:t>
            </a:r>
            <a:endParaRPr lang="es-ES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4355976" y="35913"/>
            <a:ext cx="4752527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s-ES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GUIA PARA IDENTIFICACION DE MOBILIARIO</a:t>
            </a:r>
            <a:endParaRPr lang="es-ES" sz="1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4" name="33 Imagen" descr="Secquinta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860399"/>
            <a:ext cx="3024336" cy="27126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36" name="35 Conector recto de flecha"/>
          <p:cNvCxnSpPr/>
          <p:nvPr/>
        </p:nvCxnSpPr>
        <p:spPr>
          <a:xfrm>
            <a:off x="5580112" y="1988840"/>
            <a:ext cx="79208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Rectángulo redondeado">
            <a:hlinkClick r:id="rId6" action="ppaction://hlinksldjump"/>
          </p:cNvPr>
          <p:cNvSpPr/>
          <p:nvPr/>
        </p:nvSpPr>
        <p:spPr>
          <a:xfrm>
            <a:off x="7020272" y="6093296"/>
            <a:ext cx="936104" cy="360040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b="1" dirty="0">
                <a:latin typeface="Arial Narrow" pitchFamily="34" charset="0"/>
              </a:rPr>
              <a:t>Anterior Diapositiva</a:t>
            </a:r>
            <a:endParaRPr lang="es-MX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3692</TotalTime>
  <Words>1822</Words>
  <Application>Microsoft Office PowerPoint</Application>
  <PresentationFormat>Presentación en pantalla (4:3)</PresentationFormat>
  <Paragraphs>652</Paragraphs>
  <Slides>28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Arial Narrow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Julio Duarte</cp:lastModifiedBy>
  <cp:revision>141</cp:revision>
  <dcterms:created xsi:type="dcterms:W3CDTF">2016-04-25T21:03:25Z</dcterms:created>
  <dcterms:modified xsi:type="dcterms:W3CDTF">2026-05-07T17:43:20Z</dcterms:modified>
</cp:coreProperties>
</file>