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7" r:id="rId2"/>
    <p:sldId id="634" r:id="rId3"/>
    <p:sldId id="588" r:id="rId4"/>
    <p:sldId id="558" r:id="rId5"/>
    <p:sldId id="555" r:id="rId6"/>
    <p:sldId id="600" r:id="rId7"/>
    <p:sldId id="618" r:id="rId8"/>
    <p:sldId id="676" r:id="rId9"/>
    <p:sldId id="571" r:id="rId10"/>
    <p:sldId id="459" r:id="rId11"/>
    <p:sldId id="623" r:id="rId12"/>
    <p:sldId id="343" r:id="rId13"/>
    <p:sldId id="523" r:id="rId14"/>
    <p:sldId id="602" r:id="rId15"/>
    <p:sldId id="691" r:id="rId16"/>
    <p:sldId id="524" r:id="rId17"/>
    <p:sldId id="679" r:id="rId18"/>
    <p:sldId id="704" r:id="rId19"/>
    <p:sldId id="692" r:id="rId20"/>
    <p:sldId id="270" r:id="rId21"/>
    <p:sldId id="271" r:id="rId22"/>
    <p:sldId id="272" r:id="rId23"/>
    <p:sldId id="273" r:id="rId24"/>
    <p:sldId id="265" r:id="rId25"/>
    <p:sldId id="274" r:id="rId26"/>
    <p:sldId id="267" r:id="rId27"/>
    <p:sldId id="275" r:id="rId28"/>
    <p:sldId id="269" r:id="rId29"/>
    <p:sldId id="276" r:id="rId30"/>
    <p:sldId id="277" r:id="rId31"/>
    <p:sldId id="278" r:id="rId32"/>
    <p:sldId id="279" r:id="rId33"/>
    <p:sldId id="551" r:id="rId34"/>
  </p:sldIdLst>
  <p:sldSz cx="12192000" cy="6858000"/>
  <p:notesSz cx="12192000" cy="6858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09" autoAdjust="0"/>
  </p:normalViewPr>
  <p:slideViewPr>
    <p:cSldViewPr>
      <p:cViewPr varScale="1">
        <p:scale>
          <a:sx n="74" d="100"/>
          <a:sy n="74" d="100"/>
        </p:scale>
        <p:origin x="738"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B3B0A-502A-4B3A-B9B9-ECA7154A3A9A}" type="doc">
      <dgm:prSet loTypeId="urn:microsoft.com/office/officeart/2018/2/layout/IconVerticalSolidList" loCatId="icon" qsTypeId="urn:microsoft.com/office/officeart/2005/8/quickstyle/simple4#1" qsCatId="simple" csTypeId="urn:microsoft.com/office/officeart/2005/8/colors/accent0_3#1" csCatId="mainScheme" phldr="1"/>
      <dgm:spPr/>
      <dgm:t>
        <a:bodyPr/>
        <a:lstStyle/>
        <a:p>
          <a:endParaRPr lang="es-MX"/>
        </a:p>
      </dgm:t>
    </dgm:pt>
    <dgm:pt modelId="{7902F1FB-4EAE-4933-872D-F252E3A4A60B}">
      <dgm:prSet phldrT="[Text]" custT="1">
        <dgm:style>
          <a:lnRef idx="1">
            <a:schemeClr val="accent2"/>
          </a:lnRef>
          <a:fillRef idx="3">
            <a:schemeClr val="accent2"/>
          </a:fillRef>
          <a:effectRef idx="2">
            <a:schemeClr val="accent2"/>
          </a:effectRef>
          <a:fontRef idx="minor">
            <a:schemeClr val="lt1"/>
          </a:fontRef>
        </dgm:style>
      </dgm:prSet>
      <dgm:spPr>
        <a:ln/>
      </dgm:spPr>
      <dgm:t>
        <a:bodyPr/>
        <a:lstStyle/>
        <a:p>
          <a:pPr>
            <a:lnSpc>
              <a:spcPct val="100000"/>
            </a:lnSpc>
          </a:pPr>
          <a:r>
            <a:rPr lang="es-MX" sz="2000" b="1" dirty="0">
              <a:solidFill>
                <a:schemeClr val="bg1"/>
              </a:solidFill>
              <a:latin typeface="Arial" panose="020B0604020202020204"/>
            </a:rPr>
            <a:t>17/09/2020</a:t>
          </a:r>
        </a:p>
        <a:p>
          <a:pPr>
            <a:lnSpc>
              <a:spcPct val="100000"/>
            </a:lnSpc>
          </a:pPr>
          <a:r>
            <a:rPr lang="es-MX" sz="2000" b="1" dirty="0">
              <a:solidFill>
                <a:schemeClr val="bg1"/>
              </a:solidFill>
              <a:latin typeface="Arial" panose="020B0604020202020204"/>
            </a:rPr>
            <a:t>- Se publica en el Boletín Oficial de Gobierno del Estado de Sonora.</a:t>
          </a:r>
        </a:p>
        <a:p>
          <a:pPr>
            <a:lnSpc>
              <a:spcPct val="100000"/>
            </a:lnSpc>
          </a:pPr>
          <a:r>
            <a:rPr lang="es-MX" sz="2000" b="1" u="sng" dirty="0">
              <a:solidFill>
                <a:schemeClr val="bg1"/>
              </a:solidFill>
              <a:effectLst>
                <a:outerShdw blurRad="38100" dist="38100" dir="2700000" algn="tl">
                  <a:srgbClr val="000000">
                    <a:alpha val="43137"/>
                  </a:srgbClr>
                </a:outerShdw>
              </a:effectLst>
              <a:latin typeface="Arial" panose="020B0604020202020204"/>
            </a:rPr>
            <a:t>Ley de Archivos para el Estado de Sonora</a:t>
          </a:r>
          <a:r>
            <a:rPr lang="es-MX" sz="2000" b="1" dirty="0">
              <a:solidFill>
                <a:schemeClr val="bg1"/>
              </a:solidFill>
              <a:latin typeface="Arial" panose="020B0604020202020204"/>
            </a:rPr>
            <a:t> vigente al siguiente día de su publicación.</a:t>
          </a:r>
        </a:p>
      </dgm:t>
    </dgm:pt>
    <dgm:pt modelId="{80B6D86A-B000-47C9-AA27-5C6F1DB9BFD6}" type="sibTrans" cxnId="{AA1423CB-09B1-4249-ADFF-C1C717745ED8}">
      <dgm:prSet/>
      <dgm:spPr/>
      <dgm:t>
        <a:bodyPr/>
        <a:lstStyle/>
        <a:p>
          <a:endParaRPr lang="en-US"/>
        </a:p>
      </dgm:t>
    </dgm:pt>
    <dgm:pt modelId="{212D1D44-9C81-4A41-B711-DCE6F46F37E1}" type="parTrans" cxnId="{AA1423CB-09B1-4249-ADFF-C1C717745ED8}">
      <dgm:prSet/>
      <dgm:spPr/>
      <dgm:t>
        <a:bodyPr/>
        <a:lstStyle/>
        <a:p>
          <a:endParaRPr lang="en-US"/>
        </a:p>
      </dgm:t>
    </dgm:pt>
    <dgm:pt modelId="{5FE823A7-CCC2-40CD-AF6D-B8F0C4F89389}" type="pres">
      <dgm:prSet presAssocID="{431B3B0A-502A-4B3A-B9B9-ECA7154A3A9A}" presName="root" presStyleCnt="0">
        <dgm:presLayoutVars>
          <dgm:dir/>
          <dgm:resizeHandles val="exact"/>
        </dgm:presLayoutVars>
      </dgm:prSet>
      <dgm:spPr/>
    </dgm:pt>
    <dgm:pt modelId="{1D757684-622C-46C5-BD66-01DAD8E76462}" type="pres">
      <dgm:prSet presAssocID="{7902F1FB-4EAE-4933-872D-F252E3A4A60B}" presName="compNode" presStyleCnt="0"/>
      <dgm:spPr/>
    </dgm:pt>
    <dgm:pt modelId="{CE5B10AE-F677-484F-8D6E-D9E8BC53AE06}" type="pres">
      <dgm:prSet presAssocID="{7902F1FB-4EAE-4933-872D-F252E3A4A60B}" presName="bgRect" presStyleLbl="bgShp" presStyleIdx="0" presStyleCnt="1" custScaleX="100000" custScaleY="246804" custLinFactNeighborX="-1190" custLinFactNeighborY="55327">
        <dgm:style>
          <a:lnRef idx="1">
            <a:schemeClr val="accent2"/>
          </a:lnRef>
          <a:fillRef idx="3">
            <a:schemeClr val="accent2"/>
          </a:fillRef>
          <a:effectRef idx="2">
            <a:schemeClr val="accent2"/>
          </a:effectRef>
          <a:fontRef idx="minor">
            <a:schemeClr val="lt1"/>
          </a:fontRef>
        </dgm:style>
      </dgm:prSet>
      <dgm:spPr>
        <a:xfrm>
          <a:off x="0" y="2944697"/>
          <a:ext cx="7048527" cy="2115878"/>
        </a:xfrm>
        <a:prstGeom prst="roundRect">
          <a:avLst>
            <a:gd name="adj" fmla="val 10000"/>
          </a:avLst>
        </a:prstGeom>
        <a:ln/>
      </dgm:spPr>
    </dgm:pt>
    <dgm:pt modelId="{69CF4439-90E2-44F1-84FB-28AC95278555}" type="pres">
      <dgm:prSet presAssocID="{7902F1FB-4EAE-4933-872D-F252E3A4A60B}" presName="iconRect" presStyleLbl="node1" presStyleIdx="0" presStyleCnt="1" custScaleX="83083" custScaleY="140171" custLinFactX="1100000" custLinFactNeighborX="1105871" custLinFactNeighborY="39968"/>
      <dgm:spPr/>
    </dgm:pt>
    <dgm:pt modelId="{3F202529-FCAE-491A-9235-591B4FFD89DA}" type="pres">
      <dgm:prSet presAssocID="{7902F1FB-4EAE-4933-872D-F252E3A4A60B}" presName="spaceRect" presStyleCnt="0"/>
      <dgm:spPr/>
    </dgm:pt>
    <dgm:pt modelId="{B3B3D8C6-0C14-485D-9C2B-1E89B51503F5}" type="pres">
      <dgm:prSet presAssocID="{7902F1FB-4EAE-4933-872D-F252E3A4A60B}" presName="parTx" presStyleLbl="revTx" presStyleIdx="0" presStyleCnt="1" custScaleX="121810" custScaleY="126043" custLinFactNeighborX="-9493" custLinFactNeighborY="-16274">
        <dgm:presLayoutVars>
          <dgm:chMax val="0"/>
          <dgm:chPref val="0"/>
        </dgm:presLayoutVars>
      </dgm:prSet>
      <dgm:spPr>
        <a:xfrm>
          <a:off x="2443839" y="2770476"/>
          <a:ext cx="4585381" cy="2132593"/>
        </a:xfrm>
        <a:prstGeom prst="rect">
          <a:avLst/>
        </a:prstGeom>
      </dgm:spPr>
    </dgm:pt>
  </dgm:ptLst>
  <dgm:cxnLst>
    <dgm:cxn modelId="{A40A9148-C45F-481D-BE54-496E904DF8CC}" type="presOf" srcId="{7902F1FB-4EAE-4933-872D-F252E3A4A60B}" destId="{B3B3D8C6-0C14-485D-9C2B-1E89B51503F5}" srcOrd="0" destOrd="0" presId="urn:microsoft.com/office/officeart/2018/2/layout/IconVerticalSolidList"/>
    <dgm:cxn modelId="{3E41E59C-230D-45B4-8E10-30437D686403}" type="presOf" srcId="{431B3B0A-502A-4B3A-B9B9-ECA7154A3A9A}" destId="{5FE823A7-CCC2-40CD-AF6D-B8F0C4F89389}" srcOrd="0" destOrd="0" presId="urn:microsoft.com/office/officeart/2018/2/layout/IconVerticalSolidList"/>
    <dgm:cxn modelId="{AA1423CB-09B1-4249-ADFF-C1C717745ED8}" srcId="{431B3B0A-502A-4B3A-B9B9-ECA7154A3A9A}" destId="{7902F1FB-4EAE-4933-872D-F252E3A4A60B}" srcOrd="0" destOrd="0" parTransId="{212D1D44-9C81-4A41-B711-DCE6F46F37E1}" sibTransId="{80B6D86A-B000-47C9-AA27-5C6F1DB9BFD6}"/>
    <dgm:cxn modelId="{BD63F29B-EDEB-4437-AA74-41DE79ACEDF7}" type="presParOf" srcId="{5FE823A7-CCC2-40CD-AF6D-B8F0C4F89389}" destId="{1D757684-622C-46C5-BD66-01DAD8E76462}" srcOrd="0" destOrd="0" presId="urn:microsoft.com/office/officeart/2018/2/layout/IconVerticalSolidList"/>
    <dgm:cxn modelId="{F5E620A5-1E56-46F0-BCA5-2FC2E28BB454}" type="presParOf" srcId="{1D757684-622C-46C5-BD66-01DAD8E76462}" destId="{CE5B10AE-F677-484F-8D6E-D9E8BC53AE06}" srcOrd="0" destOrd="0" presId="urn:microsoft.com/office/officeart/2018/2/layout/IconVerticalSolidList"/>
    <dgm:cxn modelId="{AC708DF6-BC8A-435F-B7D6-5EF7F648F664}" type="presParOf" srcId="{1D757684-622C-46C5-BD66-01DAD8E76462}" destId="{69CF4439-90E2-44F1-84FB-28AC95278555}" srcOrd="1" destOrd="0" presId="urn:microsoft.com/office/officeart/2018/2/layout/IconVerticalSolidList"/>
    <dgm:cxn modelId="{B8CC5DA8-6F8F-42B0-B909-802AA0CD2F26}" type="presParOf" srcId="{1D757684-622C-46C5-BD66-01DAD8E76462}" destId="{3F202529-FCAE-491A-9235-591B4FFD89DA}" srcOrd="2" destOrd="0" presId="urn:microsoft.com/office/officeart/2018/2/layout/IconVerticalSolidList"/>
    <dgm:cxn modelId="{230AD126-095B-4F6E-BA98-6EE697114EC1}" type="presParOf" srcId="{1D757684-622C-46C5-BD66-01DAD8E76462}" destId="{B3B3D8C6-0C14-485D-9C2B-1E89B51503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BE3FB-6390-4F8F-9FB6-AF3AF793F592}" type="doc">
      <dgm:prSet loTypeId="urn:microsoft.com/office/officeart/2005/8/layout/arrow5" loCatId="relationship" qsTypeId="urn:microsoft.com/office/officeart/2005/8/quickstyle/simple1" qsCatId="simple" csTypeId="urn:microsoft.com/office/officeart/2005/8/colors/accent2_4" csCatId="accent2" phldr="1"/>
      <dgm:spPr/>
      <dgm:t>
        <a:bodyPr/>
        <a:lstStyle/>
        <a:p>
          <a:endParaRPr lang="en-US"/>
        </a:p>
      </dgm:t>
    </dgm:pt>
    <dgm:pt modelId="{DE5A6F14-0151-41B7-AC3C-BD7E4E940B09}">
      <dgm:prSet/>
      <dgm:spPr/>
      <dgm:t>
        <a:bodyPr/>
        <a:lstStyle/>
        <a:p>
          <a:r>
            <a:rPr lang="es-MX" b="0" i="0" dirty="0"/>
            <a:t>Los órganos internos de control, contraloría o equivalentes de los sujetos obligados vigilarán el estricto cumplimiento de la presente Ley, de acuerdo con sus competencias e integrarán auditorías archivísticas en sus programas anuales de trabajo.</a:t>
          </a:r>
          <a:endParaRPr lang="es-MX" dirty="0"/>
        </a:p>
      </dgm:t>
    </dgm:pt>
    <dgm:pt modelId="{F52BE624-79EE-496D-BC16-EA416FD48530}" type="parTrans" cxnId="{C6FE642A-9BBD-4D3F-9BF7-9FEA1A3AFE26}">
      <dgm:prSet/>
      <dgm:spPr/>
      <dgm:t>
        <a:bodyPr/>
        <a:lstStyle/>
        <a:p>
          <a:endParaRPr lang="es-MX"/>
        </a:p>
      </dgm:t>
    </dgm:pt>
    <dgm:pt modelId="{2BA6D5F4-325B-4C76-9F86-34DCD08A552B}" type="sibTrans" cxnId="{C6FE642A-9BBD-4D3F-9BF7-9FEA1A3AFE26}">
      <dgm:prSet/>
      <dgm:spPr/>
      <dgm:t>
        <a:bodyPr/>
        <a:lstStyle/>
        <a:p>
          <a:endParaRPr lang="es-MX"/>
        </a:p>
      </dgm:t>
    </dgm:pt>
    <dgm:pt modelId="{8C07CE74-7217-4B13-A3E2-4872519D37A0}" type="pres">
      <dgm:prSet presAssocID="{11ABE3FB-6390-4F8F-9FB6-AF3AF793F592}" presName="diagram" presStyleCnt="0">
        <dgm:presLayoutVars>
          <dgm:dir/>
          <dgm:resizeHandles val="exact"/>
        </dgm:presLayoutVars>
      </dgm:prSet>
      <dgm:spPr/>
    </dgm:pt>
    <dgm:pt modelId="{B60511B7-B255-453A-9011-EC990BFBA912}" type="pres">
      <dgm:prSet presAssocID="{DE5A6F14-0151-41B7-AC3C-BD7E4E940B09}" presName="arrow" presStyleLbl="node1" presStyleIdx="0" presStyleCnt="1">
        <dgm:presLayoutVars>
          <dgm:bulletEnabled val="1"/>
        </dgm:presLayoutVars>
      </dgm:prSet>
      <dgm:spPr/>
    </dgm:pt>
  </dgm:ptLst>
  <dgm:cxnLst>
    <dgm:cxn modelId="{C6FE642A-9BBD-4D3F-9BF7-9FEA1A3AFE26}" srcId="{11ABE3FB-6390-4F8F-9FB6-AF3AF793F592}" destId="{DE5A6F14-0151-41B7-AC3C-BD7E4E940B09}" srcOrd="0" destOrd="0" parTransId="{F52BE624-79EE-496D-BC16-EA416FD48530}" sibTransId="{2BA6D5F4-325B-4C76-9F86-34DCD08A552B}"/>
    <dgm:cxn modelId="{67ACEE83-04DF-42FD-A5DB-EECBBECDA96F}" type="presOf" srcId="{11ABE3FB-6390-4F8F-9FB6-AF3AF793F592}" destId="{8C07CE74-7217-4B13-A3E2-4872519D37A0}" srcOrd="0" destOrd="0" presId="urn:microsoft.com/office/officeart/2005/8/layout/arrow5"/>
    <dgm:cxn modelId="{1D6CD4AF-F3AB-45C2-972D-AE4A47748F9F}" type="presOf" srcId="{DE5A6F14-0151-41B7-AC3C-BD7E4E940B09}" destId="{B60511B7-B255-453A-9011-EC990BFBA912}" srcOrd="0" destOrd="0" presId="urn:microsoft.com/office/officeart/2005/8/layout/arrow5"/>
    <dgm:cxn modelId="{1590EFDD-D1D3-4F22-992D-85050814E6D2}" type="presParOf" srcId="{8C07CE74-7217-4B13-A3E2-4872519D37A0}" destId="{B60511B7-B255-453A-9011-EC990BFBA912}" srcOrd="0"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B10AE-F677-484F-8D6E-D9E8BC53AE06}">
      <dsp:nvSpPr>
        <dsp:cNvPr id="0" name=""/>
        <dsp:cNvSpPr/>
      </dsp:nvSpPr>
      <dsp:spPr>
        <a:xfrm>
          <a:off x="0" y="1142997"/>
          <a:ext cx="6400800" cy="1816101"/>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sp>
    <dsp:sp modelId="{69CF4439-90E2-44F1-84FB-28AC95278555}">
      <dsp:nvSpPr>
        <dsp:cNvPr id="0" name=""/>
        <dsp:cNvSpPr/>
      </dsp:nvSpPr>
      <dsp:spPr>
        <a:xfrm>
          <a:off x="5486400" y="1343095"/>
          <a:ext cx="185220" cy="140010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B3D8C6-0C14-485D-9C2B-1E89B51503F5}">
      <dsp:nvSpPr>
        <dsp:cNvPr id="0" name=""/>
        <dsp:cNvSpPr/>
      </dsp:nvSpPr>
      <dsp:spPr>
        <a:xfrm>
          <a:off x="457181" y="533405"/>
          <a:ext cx="5439950" cy="3194997"/>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65189" tIns="265189" rIns="265189" bIns="265189" numCol="1" spcCol="1270" anchor="ctr" anchorCtr="0">
          <a:noAutofit/>
        </a:bodyPr>
        <a:lstStyle/>
        <a:p>
          <a:pPr marL="0" lvl="0" indent="0" algn="l" defTabSz="889000">
            <a:lnSpc>
              <a:spcPct val="100000"/>
            </a:lnSpc>
            <a:spcBef>
              <a:spcPct val="0"/>
            </a:spcBef>
            <a:spcAft>
              <a:spcPct val="35000"/>
            </a:spcAft>
            <a:buNone/>
          </a:pPr>
          <a:r>
            <a:rPr lang="es-MX" sz="2000" b="1" kern="1200" dirty="0">
              <a:solidFill>
                <a:schemeClr val="bg1"/>
              </a:solidFill>
              <a:latin typeface="Arial" panose="020B0604020202020204"/>
            </a:rPr>
            <a:t>17/09/2020</a:t>
          </a:r>
        </a:p>
        <a:p>
          <a:pPr marL="0" lvl="0" indent="0" algn="l" defTabSz="889000">
            <a:lnSpc>
              <a:spcPct val="100000"/>
            </a:lnSpc>
            <a:spcBef>
              <a:spcPct val="0"/>
            </a:spcBef>
            <a:spcAft>
              <a:spcPct val="35000"/>
            </a:spcAft>
            <a:buNone/>
          </a:pPr>
          <a:r>
            <a:rPr lang="es-MX" sz="2000" b="1" kern="1200" dirty="0">
              <a:solidFill>
                <a:schemeClr val="bg1"/>
              </a:solidFill>
              <a:latin typeface="Arial" panose="020B0604020202020204"/>
            </a:rPr>
            <a:t>- Se publica en el Boletín Oficial de Gobierno del Estado de Sonora.</a:t>
          </a:r>
        </a:p>
        <a:p>
          <a:pPr marL="0" lvl="0" indent="0" algn="l" defTabSz="889000">
            <a:lnSpc>
              <a:spcPct val="100000"/>
            </a:lnSpc>
            <a:spcBef>
              <a:spcPct val="0"/>
            </a:spcBef>
            <a:spcAft>
              <a:spcPct val="35000"/>
            </a:spcAft>
            <a:buNone/>
          </a:pPr>
          <a:r>
            <a:rPr lang="es-MX" sz="2000" b="1" u="sng" kern="1200" dirty="0">
              <a:solidFill>
                <a:schemeClr val="bg1"/>
              </a:solidFill>
              <a:effectLst>
                <a:outerShdw blurRad="38100" dist="38100" dir="2700000" algn="tl">
                  <a:srgbClr val="000000">
                    <a:alpha val="43137"/>
                  </a:srgbClr>
                </a:outerShdw>
              </a:effectLst>
              <a:latin typeface="Arial" panose="020B0604020202020204"/>
            </a:rPr>
            <a:t>Ley de Archivos para el Estado de Sonora</a:t>
          </a:r>
          <a:r>
            <a:rPr lang="es-MX" sz="2000" b="1" kern="1200" dirty="0">
              <a:solidFill>
                <a:schemeClr val="bg1"/>
              </a:solidFill>
              <a:latin typeface="Arial" panose="020B0604020202020204"/>
            </a:rPr>
            <a:t> vigente al siguiente día de su publicación.</a:t>
          </a:r>
        </a:p>
      </dsp:txBody>
      <dsp:txXfrm>
        <a:off x="457181" y="533405"/>
        <a:ext cx="5439950" cy="3194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511B7-B255-453A-9011-EC990BFBA912}">
      <dsp:nvSpPr>
        <dsp:cNvPr id="0" name=""/>
        <dsp:cNvSpPr/>
      </dsp:nvSpPr>
      <dsp:spPr>
        <a:xfrm>
          <a:off x="412556" y="2188"/>
          <a:ext cx="5253423" cy="5253423"/>
        </a:xfrm>
        <a:prstGeom prst="downArrow">
          <a:avLst>
            <a:gd name="adj1" fmla="val 50000"/>
            <a:gd name="adj2" fmla="val 35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b="0" i="0" kern="1200" dirty="0"/>
            <a:t>Los órganos internos de control, contraloría o equivalentes de los sujetos obligados vigilarán el estricto cumplimiento de la presente Ley, de acuerdo con sus competencias e integrarán auditorías archivísticas en sus programas anuales de trabajo.</a:t>
          </a:r>
          <a:endParaRPr lang="es-MX" sz="2000" kern="1200" dirty="0"/>
        </a:p>
      </dsp:txBody>
      <dsp:txXfrm>
        <a:off x="1725912" y="2188"/>
        <a:ext cx="2626711" cy="43340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4702FC-DC72-4C74-AAA3-B33EC01AEDAD}" type="datetimeFigureOut">
              <a:rPr lang="es-MX" smtClean="0"/>
              <a:t>14/05/2026</a:t>
            </a:fld>
            <a:endParaRPr lang="es-MX"/>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53E5AFC-A60F-4B85-A7B2-DC4F424FB0C3}" type="slidenum">
              <a:rPr lang="es-MX" smtClean="0"/>
              <a:t>‹Nº›</a:t>
            </a:fld>
            <a:endParaRPr lang="es-MX"/>
          </a:p>
        </p:txBody>
      </p:sp>
    </p:spTree>
    <p:extLst>
      <p:ext uri="{BB962C8B-B14F-4D97-AF65-F5344CB8AC3E}">
        <p14:creationId xmlns:p14="http://schemas.microsoft.com/office/powerpoint/2010/main" val="4079162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53E5AFC-A60F-4B85-A7B2-DC4F424FB0C3}" type="slidenum">
              <a:rPr lang="es-MX" smtClean="0"/>
              <a:t>1</a:t>
            </a:fld>
            <a:endParaRPr lang="es-MX"/>
          </a:p>
        </p:txBody>
      </p:sp>
    </p:spTree>
    <p:extLst>
      <p:ext uri="{BB962C8B-B14F-4D97-AF65-F5344CB8AC3E}">
        <p14:creationId xmlns:p14="http://schemas.microsoft.com/office/powerpoint/2010/main" val="7174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53E5AFC-A60F-4B85-A7B2-DC4F424FB0C3}" type="slidenum">
              <a:rPr lang="es-MX" smtClean="0"/>
              <a:t>6</a:t>
            </a:fld>
            <a:endParaRPr lang="es-MX"/>
          </a:p>
        </p:txBody>
      </p:sp>
    </p:spTree>
    <p:extLst>
      <p:ext uri="{BB962C8B-B14F-4D97-AF65-F5344CB8AC3E}">
        <p14:creationId xmlns:p14="http://schemas.microsoft.com/office/powerpoint/2010/main" val="393406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53E5AFC-A60F-4B85-A7B2-DC4F424FB0C3}" type="slidenum">
              <a:rPr lang="es-MX" smtClean="0"/>
              <a:t>16</a:t>
            </a:fld>
            <a:endParaRPr lang="es-MX"/>
          </a:p>
        </p:txBody>
      </p:sp>
    </p:spTree>
    <p:extLst>
      <p:ext uri="{BB962C8B-B14F-4D97-AF65-F5344CB8AC3E}">
        <p14:creationId xmlns:p14="http://schemas.microsoft.com/office/powerpoint/2010/main" val="279243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53E5AFC-A60F-4B85-A7B2-DC4F424FB0C3}" type="slidenum">
              <a:rPr lang="es-MX" smtClean="0"/>
              <a:t>18</a:t>
            </a:fld>
            <a:endParaRPr lang="es-MX"/>
          </a:p>
        </p:txBody>
      </p:sp>
    </p:spTree>
    <p:extLst>
      <p:ext uri="{BB962C8B-B14F-4D97-AF65-F5344CB8AC3E}">
        <p14:creationId xmlns:p14="http://schemas.microsoft.com/office/powerpoint/2010/main" val="116297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97963" y="967140"/>
            <a:ext cx="7230745" cy="1559560"/>
          </a:xfrm>
          <a:prstGeom prst="rect">
            <a:avLst/>
          </a:prstGeom>
        </p:spPr>
        <p:txBody>
          <a:bodyPr wrap="square" lIns="0" tIns="0" rIns="0" bIns="0">
            <a:spAutoFit/>
          </a:bodyPr>
          <a:lstStyle>
            <a:lvl1pPr>
              <a:defRPr sz="4400" b="1" i="0">
                <a:solidFill>
                  <a:srgbClr val="680000"/>
                </a:solidFill>
                <a:latin typeface="Calibri"/>
                <a:cs typeface="Calibri"/>
              </a:defRPr>
            </a:lvl1pPr>
          </a:lstStyle>
          <a:p>
            <a:endParaRPr/>
          </a:p>
        </p:txBody>
      </p:sp>
      <p:sp>
        <p:nvSpPr>
          <p:cNvPr id="3" name="Holder 3"/>
          <p:cNvSpPr>
            <a:spLocks noGrp="1"/>
          </p:cNvSpPr>
          <p:nvPr>
            <p:ph type="subTitle" idx="4"/>
          </p:nvPr>
        </p:nvSpPr>
        <p:spPr>
          <a:xfrm>
            <a:off x="1868804" y="4188078"/>
            <a:ext cx="8454390" cy="14071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8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600" b="0" i="0">
                <a:solidFill>
                  <a:srgbClr val="6800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80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8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636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1C6718-0156-498C-A27C-B3DD5745BA8D}"/>
              </a:ext>
            </a:extLst>
          </p:cNvPr>
          <p:cNvSpPr>
            <a:spLocks noGrp="1"/>
          </p:cNvSpPr>
          <p:nvPr>
            <p:ph type="dt" sz="half" idx="10"/>
          </p:nvPr>
        </p:nvSpPr>
        <p:spPr>
          <a:xfrm>
            <a:off x="609600" y="6377940"/>
            <a:ext cx="2804160" cy="276999"/>
          </a:xfrm>
        </p:spPr>
        <p:txBody>
          <a:bodyPr/>
          <a:lstStyle/>
          <a:p>
            <a:pPr>
              <a:defRPr/>
            </a:pPr>
            <a:fld id="{F1B2EA21-7D35-4252-AD9E-0BA290A49270}" type="datetimeFigureOut">
              <a:rPr lang="es-MX" smtClean="0"/>
              <a:pPr>
                <a:defRPr/>
              </a:pPr>
              <a:t>14/05/2026</a:t>
            </a:fld>
            <a:endParaRPr lang="es-MX"/>
          </a:p>
        </p:txBody>
      </p:sp>
      <p:sp>
        <p:nvSpPr>
          <p:cNvPr id="3" name="Marcador de pie de página 2">
            <a:extLst>
              <a:ext uri="{FF2B5EF4-FFF2-40B4-BE49-F238E27FC236}">
                <a16:creationId xmlns:a16="http://schemas.microsoft.com/office/drawing/2014/main" id="{8449F534-EC97-4BE9-83CF-F75998011B04}"/>
              </a:ext>
            </a:extLst>
          </p:cNvPr>
          <p:cNvSpPr>
            <a:spLocks noGrp="1"/>
          </p:cNvSpPr>
          <p:nvPr>
            <p:ph type="ftr" sz="quarter" idx="11"/>
          </p:nvPr>
        </p:nvSpPr>
        <p:spPr>
          <a:xfrm>
            <a:off x="4145280" y="6377940"/>
            <a:ext cx="3901440" cy="276999"/>
          </a:xfrm>
        </p:spPr>
        <p:txBody>
          <a:bodyPr/>
          <a:lstStyle/>
          <a:p>
            <a:pPr>
              <a:defRPr/>
            </a:pPr>
            <a:endParaRPr lang="es-MX"/>
          </a:p>
        </p:txBody>
      </p:sp>
      <p:sp>
        <p:nvSpPr>
          <p:cNvPr id="4" name="Marcador de número de diapositiva 3">
            <a:extLst>
              <a:ext uri="{FF2B5EF4-FFF2-40B4-BE49-F238E27FC236}">
                <a16:creationId xmlns:a16="http://schemas.microsoft.com/office/drawing/2014/main" id="{B8280188-CC11-4A1B-82AC-45EF095AE398}"/>
              </a:ext>
            </a:extLst>
          </p:cNvPr>
          <p:cNvSpPr>
            <a:spLocks noGrp="1"/>
          </p:cNvSpPr>
          <p:nvPr>
            <p:ph type="sldNum" sz="quarter" idx="12"/>
          </p:nvPr>
        </p:nvSpPr>
        <p:spPr>
          <a:xfrm>
            <a:off x="8778240" y="6377940"/>
            <a:ext cx="2804160" cy="276999"/>
          </a:xfrm>
        </p:spPr>
        <p:txBody>
          <a:bodyPr/>
          <a:lstStyle/>
          <a:p>
            <a:pPr>
              <a:defRPr/>
            </a:pPr>
            <a:fld id="{EBC10417-1302-4067-AA48-4783E9E7CB53}" type="slidenum">
              <a:rPr lang="es-MX" smtClean="0"/>
              <a:pPr>
                <a:defRPr/>
              </a:pPr>
              <a:t>‹Nº›</a:t>
            </a:fld>
            <a:endParaRPr lang="es-MX"/>
          </a:p>
        </p:txBody>
      </p:sp>
    </p:spTree>
    <p:extLst>
      <p:ext uri="{BB962C8B-B14F-4D97-AF65-F5344CB8AC3E}">
        <p14:creationId xmlns:p14="http://schemas.microsoft.com/office/powerpoint/2010/main" val="377752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52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727129" y="0"/>
            <a:ext cx="11464870" cy="6857998"/>
          </a:xfrm>
          <a:prstGeom prst="rect">
            <a:avLst/>
          </a:prstGeom>
        </p:spPr>
      </p:pic>
      <p:sp>
        <p:nvSpPr>
          <p:cNvPr id="2" name="Holder 2"/>
          <p:cNvSpPr>
            <a:spLocks noGrp="1"/>
          </p:cNvSpPr>
          <p:nvPr>
            <p:ph type="title"/>
          </p:nvPr>
        </p:nvSpPr>
        <p:spPr>
          <a:xfrm>
            <a:off x="3432810" y="541781"/>
            <a:ext cx="5326379" cy="635000"/>
          </a:xfrm>
          <a:prstGeom prst="rect">
            <a:avLst/>
          </a:prstGeom>
        </p:spPr>
        <p:txBody>
          <a:bodyPr wrap="square" lIns="0" tIns="0" rIns="0" bIns="0">
            <a:spAutoFit/>
          </a:bodyPr>
          <a:lstStyle>
            <a:lvl1pPr>
              <a:defRPr sz="4000" b="1" i="0">
                <a:solidFill>
                  <a:srgbClr val="680000"/>
                </a:solidFill>
                <a:latin typeface="Calibri"/>
                <a:cs typeface="Calibri"/>
              </a:defRPr>
            </a:lvl1pPr>
          </a:lstStyle>
          <a:p>
            <a:endParaRPr/>
          </a:p>
        </p:txBody>
      </p:sp>
      <p:sp>
        <p:nvSpPr>
          <p:cNvPr id="3" name="Holder 3"/>
          <p:cNvSpPr>
            <a:spLocks noGrp="1"/>
          </p:cNvSpPr>
          <p:nvPr>
            <p:ph type="body" idx="1"/>
          </p:nvPr>
        </p:nvSpPr>
        <p:spPr>
          <a:xfrm>
            <a:off x="727354" y="1648202"/>
            <a:ext cx="9947910" cy="4110990"/>
          </a:xfrm>
          <a:prstGeom prst="rect">
            <a:avLst/>
          </a:prstGeom>
        </p:spPr>
        <p:txBody>
          <a:bodyPr wrap="square" lIns="0" tIns="0" rIns="0" bIns="0">
            <a:spAutoFit/>
          </a:bodyPr>
          <a:lstStyle>
            <a:lvl1pPr>
              <a:defRPr sz="3600" b="0" i="0">
                <a:solidFill>
                  <a:srgbClr val="68000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5/14/2026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73"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mailto:lopezamaya.maria@sonora.edu.mx" TargetMode="Externa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portales.sec.gob.mx/siasec/documentos/categoria/archivo-de-tramit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D257C6-6762-4211-AD03-D09E007CD06D}"/>
              </a:ext>
            </a:extLst>
          </p:cNvPr>
          <p:cNvSpPr txBox="1"/>
          <p:nvPr/>
        </p:nvSpPr>
        <p:spPr>
          <a:xfrm>
            <a:off x="1219200" y="1600200"/>
            <a:ext cx="9220200" cy="3862596"/>
          </a:xfrm>
          <a:prstGeom prst="rect">
            <a:avLst/>
          </a:prstGeom>
          <a:noFill/>
        </p:spPr>
        <p:txBody>
          <a:bodyPr wrap="square">
            <a:spAutoFit/>
          </a:bodyPr>
          <a:lstStyle/>
          <a:p>
            <a:pPr marL="276225" marR="257810" indent="-7620" algn="ctr">
              <a:lnSpc>
                <a:spcPct val="100000"/>
              </a:lnSpc>
              <a:spcBef>
                <a:spcPts val="105"/>
              </a:spcBef>
            </a:pPr>
            <a:r>
              <a:rPr lang="es-MX" sz="3000" dirty="0">
                <a:latin typeface="Calibri"/>
                <a:cs typeface="Calibri"/>
              </a:rPr>
              <a:t>SISTEMA INSTITUCIONAL DE ARCHIVOS</a:t>
            </a:r>
          </a:p>
          <a:p>
            <a:pPr marL="276225" marR="257810" indent="-7620" algn="ctr">
              <a:lnSpc>
                <a:spcPct val="100000"/>
              </a:lnSpc>
              <a:spcBef>
                <a:spcPts val="105"/>
              </a:spcBef>
            </a:pPr>
            <a:r>
              <a:rPr lang="es-MX" sz="3000" dirty="0">
                <a:latin typeface="Calibri"/>
                <a:cs typeface="Calibri"/>
              </a:rPr>
              <a:t> DE LA SECRETARIA DE </a:t>
            </a:r>
          </a:p>
          <a:p>
            <a:pPr marL="276225" marR="257810" indent="-7620" algn="ctr">
              <a:lnSpc>
                <a:spcPct val="100000"/>
              </a:lnSpc>
              <a:spcBef>
                <a:spcPts val="105"/>
              </a:spcBef>
            </a:pPr>
            <a:r>
              <a:rPr lang="es-MX" sz="3000" dirty="0">
                <a:latin typeface="Calibri"/>
                <a:cs typeface="Calibri"/>
              </a:rPr>
              <a:t>EDUCACIÓN Y CULTURA Y DE LOS SERVICIOS EDUCATIVOS DEL ESTADO DE SONORA.</a:t>
            </a:r>
          </a:p>
          <a:p>
            <a:pPr marL="276225" marR="257810" indent="-7620" algn="ctr">
              <a:lnSpc>
                <a:spcPct val="100000"/>
              </a:lnSpc>
              <a:spcBef>
                <a:spcPts val="105"/>
              </a:spcBef>
            </a:pPr>
            <a:endParaRPr lang="es-MX" sz="3000" dirty="0">
              <a:solidFill>
                <a:srgbClr val="680000"/>
              </a:solidFill>
              <a:latin typeface="Calibri"/>
              <a:cs typeface="Calibri"/>
            </a:endParaRPr>
          </a:p>
          <a:p>
            <a:pPr marL="276225" marR="257810" indent="-7620" algn="ctr">
              <a:lnSpc>
                <a:spcPct val="100000"/>
              </a:lnSpc>
              <a:spcBef>
                <a:spcPts val="105"/>
              </a:spcBef>
            </a:pPr>
            <a:r>
              <a:rPr lang="es-MX" sz="3000" dirty="0">
                <a:latin typeface="Calibri"/>
                <a:cs typeface="Calibri"/>
              </a:rPr>
              <a:t>CURSO:</a:t>
            </a:r>
          </a:p>
          <a:p>
            <a:pPr marL="276225" marR="257810" indent="-7620" algn="ctr">
              <a:lnSpc>
                <a:spcPct val="100000"/>
              </a:lnSpc>
              <a:spcBef>
                <a:spcPts val="105"/>
              </a:spcBef>
            </a:pPr>
            <a:r>
              <a:rPr lang="es-MX" sz="3000" dirty="0">
                <a:latin typeface="Calibri"/>
                <a:cs typeface="Calibri"/>
              </a:rPr>
              <a:t>Archivo de Trámite y Transferencia Primaria.</a:t>
            </a:r>
            <a:endParaRPr lang="es-MX" sz="3000" dirty="0">
              <a:solidFill>
                <a:srgbClr val="680000"/>
              </a:solidFill>
              <a:latin typeface="Calibri"/>
              <a:cs typeface="Calibri"/>
            </a:endParaRPr>
          </a:p>
          <a:p>
            <a:pPr marL="276225" marR="257810" indent="-7620" algn="ctr">
              <a:lnSpc>
                <a:spcPct val="100000"/>
              </a:lnSpc>
              <a:spcBef>
                <a:spcPts val="105"/>
              </a:spcBef>
            </a:pPr>
            <a:endParaRPr lang="es-MX" sz="3000" dirty="0">
              <a:solidFill>
                <a:srgbClr val="680000"/>
              </a:solidFill>
              <a:latin typeface="Calibri"/>
              <a:cs typeface="Calibri"/>
            </a:endParaRPr>
          </a:p>
        </p:txBody>
      </p:sp>
      <p:sp>
        <p:nvSpPr>
          <p:cNvPr id="2" name="CuadroTexto 1">
            <a:extLst>
              <a:ext uri="{FF2B5EF4-FFF2-40B4-BE49-F238E27FC236}">
                <a16:creationId xmlns:a16="http://schemas.microsoft.com/office/drawing/2014/main" id="{8F5F522E-EA1C-421B-A73D-FA3ABCCAF171}"/>
              </a:ext>
            </a:extLst>
          </p:cNvPr>
          <p:cNvSpPr txBox="1"/>
          <p:nvPr/>
        </p:nvSpPr>
        <p:spPr>
          <a:xfrm>
            <a:off x="1638300" y="5638800"/>
            <a:ext cx="8382000" cy="430887"/>
          </a:xfrm>
          <a:prstGeom prst="rect">
            <a:avLst/>
          </a:prstGeom>
          <a:noFill/>
        </p:spPr>
        <p:txBody>
          <a:bodyPr wrap="square" rtlCol="0">
            <a:spAutoFit/>
          </a:bodyPr>
          <a:lstStyle/>
          <a:p>
            <a:pPr algn="ctr"/>
            <a:r>
              <a:rPr lang="es-MX" sz="2200" dirty="0">
                <a:latin typeface="Calibri"/>
                <a:cs typeface="Calibri"/>
              </a:rPr>
              <a:t>Mayo,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2 Rectángulo"/>
          <p:cNvSpPr>
            <a:spLocks noChangeArrowheads="1"/>
          </p:cNvSpPr>
          <p:nvPr/>
        </p:nvSpPr>
        <p:spPr bwMode="auto">
          <a:xfrm>
            <a:off x="2381251" y="1000126"/>
            <a:ext cx="7358063" cy="3800475"/>
          </a:xfrm>
          <a:prstGeom prst="rect">
            <a:avLst/>
          </a:prstGeom>
          <a:noFill/>
          <a:ln w="9525">
            <a:noFill/>
            <a:miter lim="800000"/>
            <a:headEnd/>
            <a:tailEnd/>
          </a:ln>
        </p:spPr>
        <p:txBody>
          <a:bodyPr>
            <a:spAutoFit/>
          </a:bodyPr>
          <a:lstStyle/>
          <a:p>
            <a:pPr marL="457200" indent="-444500" algn="just">
              <a:spcAft>
                <a:spcPts val="2313"/>
              </a:spcAft>
            </a:pPr>
            <a:endParaRPr lang="es-MX" dirty="0">
              <a:latin typeface="Franklin Gothic Book" pitchFamily="34" charset="0"/>
            </a:endParaRPr>
          </a:p>
          <a:p>
            <a:pPr marL="457200" indent="-444500" algn="just">
              <a:spcAft>
                <a:spcPts val="2313"/>
              </a:spcAft>
            </a:pPr>
            <a:endParaRPr lang="es-MX" dirty="0">
              <a:latin typeface="Franklin Gothic Book" pitchFamily="34" charset="0"/>
            </a:endParaRPr>
          </a:p>
          <a:p>
            <a:pPr marL="457200" indent="-444500" algn="just">
              <a:spcAft>
                <a:spcPts val="2313"/>
              </a:spcAft>
            </a:pPr>
            <a:endParaRPr lang="es-MX" dirty="0">
              <a:latin typeface="Franklin Gothic Book" pitchFamily="34" charset="0"/>
            </a:endParaRPr>
          </a:p>
          <a:p>
            <a:pPr marL="457200" indent="-444500" algn="just">
              <a:spcAft>
                <a:spcPts val="2313"/>
              </a:spcAft>
              <a:buFontTx/>
              <a:buAutoNum type="romanUcPeriod" startAt="4"/>
            </a:pPr>
            <a:endParaRPr lang="es-MX" dirty="0">
              <a:latin typeface="Franklin Gothic Book" pitchFamily="34" charset="0"/>
            </a:endParaRPr>
          </a:p>
          <a:p>
            <a:pPr marL="457200" indent="-444500" algn="just">
              <a:spcAft>
                <a:spcPts val="2313"/>
              </a:spcAft>
              <a:buFontTx/>
              <a:buAutoNum type="romanUcPeriod" startAt="4"/>
            </a:pPr>
            <a:endParaRPr lang="es-MX" dirty="0">
              <a:latin typeface="Franklin Gothic Book" pitchFamily="34" charset="0"/>
            </a:endParaRPr>
          </a:p>
          <a:p>
            <a:pPr marL="457200" indent="-444500" algn="just">
              <a:spcAft>
                <a:spcPts val="2313"/>
              </a:spcAft>
              <a:buFontTx/>
              <a:buAutoNum type="romanUcPeriod" startAt="4"/>
            </a:pPr>
            <a:endParaRPr lang="es-MX" dirty="0">
              <a:latin typeface="Franklin Gothic Book" pitchFamily="34" charset="0"/>
            </a:endParaRPr>
          </a:p>
          <a:p>
            <a:pPr marL="457200" indent="-444500" algn="just">
              <a:spcAft>
                <a:spcPts val="2313"/>
              </a:spcAft>
              <a:buFontTx/>
              <a:buAutoNum type="romanUcPeriod" startAt="4"/>
            </a:pPr>
            <a:endParaRPr lang="es-MX" dirty="0"/>
          </a:p>
        </p:txBody>
      </p:sp>
      <p:sp>
        <p:nvSpPr>
          <p:cNvPr id="5" name="4 Rectángulo"/>
          <p:cNvSpPr/>
          <p:nvPr/>
        </p:nvSpPr>
        <p:spPr>
          <a:xfrm>
            <a:off x="2855640" y="1982451"/>
            <a:ext cx="6768752" cy="1200329"/>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25400" algn="ctr">
              <a:defRPr/>
            </a:pPr>
            <a:r>
              <a:rPr lang="e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Funciones de los Enlaces y Responsables de Archivo</a:t>
            </a:r>
          </a:p>
        </p:txBody>
      </p:sp>
      <p:pic>
        <p:nvPicPr>
          <p:cNvPr id="7170" name="Picture 2" descr="2.6.1 Funciones">
            <a:extLst>
              <a:ext uri="{FF2B5EF4-FFF2-40B4-BE49-F238E27FC236}">
                <a16:creationId xmlns:a16="http://schemas.microsoft.com/office/drawing/2014/main" id="{41ADBD03-8B30-4AC6-8AC6-9D9F5EE9F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9" y="3753709"/>
            <a:ext cx="3043039" cy="227934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C60067B-C3BA-A8B8-5253-1A5C633B9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530" y="59808"/>
            <a:ext cx="1636318" cy="830690"/>
          </a:xfrm>
          <a:prstGeom prst="rect">
            <a:avLst/>
          </a:prstGeom>
        </p:spPr>
      </p:pic>
      <p:pic>
        <p:nvPicPr>
          <p:cNvPr id="7" name="Imagen 6">
            <a:extLst>
              <a:ext uri="{FF2B5EF4-FFF2-40B4-BE49-F238E27FC236}">
                <a16:creationId xmlns:a16="http://schemas.microsoft.com/office/drawing/2014/main" id="{4FD268A1-9022-B2E2-0586-8C432D04F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792" y="158222"/>
            <a:ext cx="1449692" cy="703200"/>
          </a:xfrm>
          <a:prstGeom prst="rect">
            <a:avLst/>
          </a:prstGeom>
        </p:spPr>
      </p:pic>
    </p:spTree>
    <p:extLst>
      <p:ext uri="{BB962C8B-B14F-4D97-AF65-F5344CB8AC3E}">
        <p14:creationId xmlns:p14="http://schemas.microsoft.com/office/powerpoint/2010/main" val="246718544"/>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B46CD-4399-A668-04F9-9915E3DDB79C}"/>
              </a:ext>
            </a:extLst>
          </p:cNvPr>
          <p:cNvSpPr>
            <a:spLocks noGrp="1"/>
          </p:cNvSpPr>
          <p:nvPr>
            <p:ph type="title"/>
          </p:nvPr>
        </p:nvSpPr>
        <p:spPr>
          <a:xfrm>
            <a:off x="3432810" y="541781"/>
            <a:ext cx="6473190" cy="615553"/>
          </a:xfrm>
        </p:spPr>
        <p:txBody>
          <a:bodyPr/>
          <a:lstStyle/>
          <a:p>
            <a:r>
              <a:rPr lang="es-MX" dirty="0">
                <a:solidFill>
                  <a:schemeClr val="tx1"/>
                </a:solidFill>
              </a:rPr>
              <a:t>Designación de enlace y RATS</a:t>
            </a:r>
          </a:p>
        </p:txBody>
      </p:sp>
      <p:pic>
        <p:nvPicPr>
          <p:cNvPr id="3" name="Imagen 2" descr="Texto, Carta&#10;&#10;Descripción generada automáticamente">
            <a:extLst>
              <a:ext uri="{FF2B5EF4-FFF2-40B4-BE49-F238E27FC236}">
                <a16:creationId xmlns:a16="http://schemas.microsoft.com/office/drawing/2014/main" id="{E8E53993-DE19-60D5-A419-CF70BBE9E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157334"/>
            <a:ext cx="7239000" cy="5416809"/>
          </a:xfrm>
          <a:prstGeom prst="rect">
            <a:avLst/>
          </a:prstGeom>
        </p:spPr>
      </p:pic>
    </p:spTree>
    <p:extLst>
      <p:ext uri="{BB962C8B-B14F-4D97-AF65-F5344CB8AC3E}">
        <p14:creationId xmlns:p14="http://schemas.microsoft.com/office/powerpoint/2010/main" val="466681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BA32D9-BA42-6965-29A7-07A18ED8E3FB}"/>
              </a:ext>
            </a:extLst>
          </p:cNvPr>
          <p:cNvSpPr>
            <a:spLocks noGrp="1"/>
          </p:cNvSpPr>
          <p:nvPr>
            <p:ph type="title"/>
          </p:nvPr>
        </p:nvSpPr>
        <p:spPr>
          <a:xfrm>
            <a:off x="2895600" y="6139293"/>
            <a:ext cx="6466251" cy="615553"/>
          </a:xfrm>
        </p:spPr>
        <p:txBody>
          <a:bodyPr/>
          <a:lstStyle/>
          <a:p>
            <a:pPr algn="just"/>
            <a:r>
              <a:rPr lang="es-MX" sz="2000" dirty="0">
                <a:solidFill>
                  <a:schemeClr val="tx1"/>
                </a:solidFill>
              </a:rPr>
              <a:t>*Deberán ejercer las funciones asignadas en este artículo de manera paralela a las inherentes a su puesto.</a:t>
            </a:r>
            <a:endParaRPr lang="en-US" sz="2000" dirty="0">
              <a:solidFill>
                <a:schemeClr val="tx1"/>
              </a:solidFill>
            </a:endParaRPr>
          </a:p>
        </p:txBody>
      </p:sp>
      <p:sp>
        <p:nvSpPr>
          <p:cNvPr id="12" name="Title 1">
            <a:extLst>
              <a:ext uri="{FF2B5EF4-FFF2-40B4-BE49-F238E27FC236}">
                <a16:creationId xmlns:a16="http://schemas.microsoft.com/office/drawing/2014/main" id="{EA5A6769-1CBC-4026-9F31-7653EB7A62AF}"/>
              </a:ext>
            </a:extLst>
          </p:cNvPr>
          <p:cNvSpPr txBox="1">
            <a:spLocks/>
          </p:cNvSpPr>
          <p:nvPr/>
        </p:nvSpPr>
        <p:spPr>
          <a:xfrm>
            <a:off x="2732451" y="718707"/>
            <a:ext cx="6629400" cy="615553"/>
          </a:xfrm>
          <a:prstGeom prst="rect">
            <a:avLst/>
          </a:prstGeom>
        </p:spPr>
        <p:txBody>
          <a:bodyPr wrap="square" lIns="0" tIns="0" rIns="0" bIns="0">
            <a:spAutoFit/>
          </a:bodyPr>
          <a:lstStyle>
            <a:lvl1pPr>
              <a:defRPr sz="4000" b="1" i="0">
                <a:solidFill>
                  <a:srgbClr val="680000"/>
                </a:solidFill>
                <a:latin typeface="Calibri"/>
                <a:ea typeface="+mj-ea"/>
                <a:cs typeface="Calibri"/>
              </a:defRPr>
            </a:lvl1pPr>
          </a:lstStyle>
          <a:p>
            <a:pPr algn="ctr"/>
            <a:r>
              <a:rPr lang="en-US" sz="2000" kern="0" dirty="0" err="1">
                <a:solidFill>
                  <a:schemeClr val="tx1"/>
                </a:solidFill>
              </a:rPr>
              <a:t>Funciones</a:t>
            </a:r>
            <a:r>
              <a:rPr lang="en-US" sz="2000" kern="0" dirty="0">
                <a:solidFill>
                  <a:schemeClr val="tx1"/>
                </a:solidFill>
              </a:rPr>
              <a:t> de </a:t>
            </a:r>
            <a:r>
              <a:rPr lang="en-US" sz="2000" kern="0" dirty="0" err="1">
                <a:solidFill>
                  <a:schemeClr val="tx1"/>
                </a:solidFill>
              </a:rPr>
              <a:t>los</a:t>
            </a:r>
            <a:r>
              <a:rPr lang="en-US" sz="2000" kern="0" dirty="0">
                <a:solidFill>
                  <a:schemeClr val="tx1"/>
                </a:solidFill>
              </a:rPr>
              <a:t> Enlaces y </a:t>
            </a:r>
            <a:r>
              <a:rPr lang="en-US" sz="2000" kern="0" dirty="0" err="1">
                <a:solidFill>
                  <a:schemeClr val="tx1"/>
                </a:solidFill>
              </a:rPr>
              <a:t>Responsables</a:t>
            </a:r>
            <a:r>
              <a:rPr lang="en-US" sz="2000" kern="0" dirty="0">
                <a:solidFill>
                  <a:schemeClr val="tx1"/>
                </a:solidFill>
              </a:rPr>
              <a:t> de AT </a:t>
            </a:r>
          </a:p>
          <a:p>
            <a:pPr algn="ctr"/>
            <a:r>
              <a:rPr lang="en-US" sz="2000" kern="0" dirty="0">
                <a:solidFill>
                  <a:schemeClr val="tx1"/>
                </a:solidFill>
              </a:rPr>
              <a:t>(LGA Art.30)</a:t>
            </a:r>
          </a:p>
        </p:txBody>
      </p:sp>
      <p:pic>
        <p:nvPicPr>
          <p:cNvPr id="5" name="Imagen 4">
            <a:extLst>
              <a:ext uri="{FF2B5EF4-FFF2-40B4-BE49-F238E27FC236}">
                <a16:creationId xmlns:a16="http://schemas.microsoft.com/office/drawing/2014/main" id="{84525182-FCA8-28BE-6398-6D8324FEB16B}"/>
              </a:ext>
            </a:extLst>
          </p:cNvPr>
          <p:cNvPicPr>
            <a:picLocks noChangeAspect="1"/>
          </p:cNvPicPr>
          <p:nvPr/>
        </p:nvPicPr>
        <p:blipFill>
          <a:blip r:embed="rId2"/>
          <a:stretch>
            <a:fillRect/>
          </a:stretch>
        </p:blipFill>
        <p:spPr>
          <a:xfrm>
            <a:off x="2362200" y="1438195"/>
            <a:ext cx="7391400" cy="4436542"/>
          </a:xfrm>
          <a:prstGeom prst="rect">
            <a:avLst/>
          </a:prstGeom>
        </p:spPr>
      </p:pic>
      <p:pic>
        <p:nvPicPr>
          <p:cNvPr id="8" name="Imagen 7">
            <a:extLst>
              <a:ext uri="{FF2B5EF4-FFF2-40B4-BE49-F238E27FC236}">
                <a16:creationId xmlns:a16="http://schemas.microsoft.com/office/drawing/2014/main" id="{9E424385-1EDC-412D-A980-C796CDDCC380}"/>
              </a:ext>
            </a:extLst>
          </p:cNvPr>
          <p:cNvPicPr>
            <a:picLocks noChangeAspect="1"/>
          </p:cNvPicPr>
          <p:nvPr/>
        </p:nvPicPr>
        <p:blipFill rotWithShape="1">
          <a:blip r:embed="rId3"/>
          <a:srcRect l="20833" t="46665" r="51389" b="12017"/>
          <a:stretch/>
        </p:blipFill>
        <p:spPr>
          <a:xfrm>
            <a:off x="2438400" y="4422012"/>
            <a:ext cx="1786297" cy="1660595"/>
          </a:xfrm>
          <a:prstGeom prst="rect">
            <a:avLst/>
          </a:prstGeom>
        </p:spPr>
      </p:pic>
    </p:spTree>
    <p:extLst>
      <p:ext uri="{BB962C8B-B14F-4D97-AF65-F5344CB8AC3E}">
        <p14:creationId xmlns:p14="http://schemas.microsoft.com/office/powerpoint/2010/main" val="650139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1162B1C-A8F2-406C-8F81-696374EF0070}"/>
              </a:ext>
            </a:extLst>
          </p:cNvPr>
          <p:cNvSpPr>
            <a:spLocks noGrp="1"/>
          </p:cNvSpPr>
          <p:nvPr>
            <p:ph type="title"/>
          </p:nvPr>
        </p:nvSpPr>
        <p:spPr>
          <a:xfrm>
            <a:off x="3673576" y="1132082"/>
            <a:ext cx="5432324" cy="550531"/>
          </a:xfrm>
        </p:spPr>
        <p:txBody>
          <a:bodyPr>
            <a:normAutofit/>
          </a:bodyPr>
          <a:lstStyle/>
          <a:p>
            <a:r>
              <a:rPr lang="es-MX" sz="2400" dirty="0">
                <a:latin typeface="Arial" panose="020B0604020202020204" pitchFamily="34" charset="0"/>
                <a:cs typeface="Arial" panose="020B0604020202020204" pitchFamily="34" charset="0"/>
              </a:rPr>
              <a:t>     Carátula del Expediente:</a:t>
            </a:r>
          </a:p>
        </p:txBody>
      </p:sp>
      <p:pic>
        <p:nvPicPr>
          <p:cNvPr id="10" name="Imagen 9">
            <a:extLst>
              <a:ext uri="{FF2B5EF4-FFF2-40B4-BE49-F238E27FC236}">
                <a16:creationId xmlns:a16="http://schemas.microsoft.com/office/drawing/2014/main" id="{050D9B5D-7B73-2148-D370-91820B159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706" y="270423"/>
            <a:ext cx="1484491" cy="753614"/>
          </a:xfrm>
          <a:prstGeom prst="rect">
            <a:avLst/>
          </a:prstGeom>
        </p:spPr>
      </p:pic>
      <p:pic>
        <p:nvPicPr>
          <p:cNvPr id="11" name="Imagen 10">
            <a:extLst>
              <a:ext uri="{FF2B5EF4-FFF2-40B4-BE49-F238E27FC236}">
                <a16:creationId xmlns:a16="http://schemas.microsoft.com/office/drawing/2014/main" id="{2FE067EE-0DD3-13E0-450F-EE25290DA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985" y="253371"/>
            <a:ext cx="1484491" cy="720080"/>
          </a:xfrm>
          <a:prstGeom prst="rect">
            <a:avLst/>
          </a:prstGeom>
        </p:spPr>
      </p:pic>
      <p:sp>
        <p:nvSpPr>
          <p:cNvPr id="2" name="CuadroTexto 1">
            <a:extLst>
              <a:ext uri="{FF2B5EF4-FFF2-40B4-BE49-F238E27FC236}">
                <a16:creationId xmlns:a16="http://schemas.microsoft.com/office/drawing/2014/main" id="{9CA08F62-E80E-DF58-5CAA-14A04BA78728}"/>
              </a:ext>
            </a:extLst>
          </p:cNvPr>
          <p:cNvSpPr txBox="1"/>
          <p:nvPr/>
        </p:nvSpPr>
        <p:spPr>
          <a:xfrm>
            <a:off x="701770" y="76200"/>
            <a:ext cx="2346230" cy="1506611"/>
          </a:xfrm>
          <a:prstGeom prst="rect">
            <a:avLst/>
          </a:prstGeom>
          <a:solidFill>
            <a:schemeClr val="bg1"/>
          </a:solidFill>
        </p:spPr>
        <p:txBody>
          <a:bodyPr wrap="square" rtlCol="0">
            <a:spAutoFit/>
          </a:bodyPr>
          <a:lstStyle/>
          <a:p>
            <a:endParaRPr lang="es-MX" dirty="0"/>
          </a:p>
        </p:txBody>
      </p:sp>
      <p:pic>
        <p:nvPicPr>
          <p:cNvPr id="12" name="Imagen 11">
            <a:extLst>
              <a:ext uri="{FF2B5EF4-FFF2-40B4-BE49-F238E27FC236}">
                <a16:creationId xmlns:a16="http://schemas.microsoft.com/office/drawing/2014/main" id="{39243F32-94A6-9A02-D21C-2CF9B6E564E8}"/>
              </a:ext>
            </a:extLst>
          </p:cNvPr>
          <p:cNvPicPr>
            <a:picLocks noChangeAspect="1"/>
          </p:cNvPicPr>
          <p:nvPr/>
        </p:nvPicPr>
        <p:blipFill>
          <a:blip r:embed="rId4"/>
          <a:stretch>
            <a:fillRect/>
          </a:stretch>
        </p:blipFill>
        <p:spPr>
          <a:xfrm>
            <a:off x="3274741" y="1582810"/>
            <a:ext cx="5642517" cy="5275189"/>
          </a:xfrm>
          <a:prstGeom prst="rect">
            <a:avLst/>
          </a:prstGeom>
        </p:spPr>
      </p:pic>
    </p:spTree>
    <p:extLst>
      <p:ext uri="{BB962C8B-B14F-4D97-AF65-F5344CB8AC3E}">
        <p14:creationId xmlns:p14="http://schemas.microsoft.com/office/powerpoint/2010/main" val="2140195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771B1-B1D1-C945-7CCA-C3C4DCE2005A}"/>
              </a:ext>
            </a:extLst>
          </p:cNvPr>
          <p:cNvSpPr>
            <a:spLocks noGrp="1"/>
          </p:cNvSpPr>
          <p:nvPr>
            <p:ph type="title"/>
          </p:nvPr>
        </p:nvSpPr>
        <p:spPr>
          <a:xfrm>
            <a:off x="2895600" y="615160"/>
            <a:ext cx="7924800" cy="738664"/>
          </a:xfrm>
        </p:spPr>
        <p:txBody>
          <a:bodyPr/>
          <a:lstStyle/>
          <a:p>
            <a:pPr algn="ctr"/>
            <a:r>
              <a:rPr lang="es-MX" sz="2400" dirty="0">
                <a:solidFill>
                  <a:schemeClr val="tx1"/>
                </a:solidFill>
              </a:rPr>
              <a:t>Organización de archivos acorde a los instrumentos de control archivístico de la Secretaría de Educación y Cultura.</a:t>
            </a:r>
          </a:p>
        </p:txBody>
      </p:sp>
      <p:sp>
        <p:nvSpPr>
          <p:cNvPr id="3" name="Marcador de texto 2">
            <a:extLst>
              <a:ext uri="{FF2B5EF4-FFF2-40B4-BE49-F238E27FC236}">
                <a16:creationId xmlns:a16="http://schemas.microsoft.com/office/drawing/2014/main" id="{EC92AD1D-4326-3191-8BC3-205340353BBD}"/>
              </a:ext>
            </a:extLst>
          </p:cNvPr>
          <p:cNvSpPr>
            <a:spLocks noGrp="1"/>
          </p:cNvSpPr>
          <p:nvPr>
            <p:ph type="body" idx="1"/>
          </p:nvPr>
        </p:nvSpPr>
        <p:spPr>
          <a:xfrm>
            <a:off x="727354" y="1981200"/>
            <a:ext cx="9864446" cy="4876800"/>
          </a:xfrm>
        </p:spPr>
        <p:txBody>
          <a:bodyPr/>
          <a:lstStyle/>
          <a:p>
            <a:endParaRPr lang="es-MX" dirty="0"/>
          </a:p>
        </p:txBody>
      </p:sp>
      <p:pic>
        <p:nvPicPr>
          <p:cNvPr id="9" name="Imagen 8">
            <a:extLst>
              <a:ext uri="{FF2B5EF4-FFF2-40B4-BE49-F238E27FC236}">
                <a16:creationId xmlns:a16="http://schemas.microsoft.com/office/drawing/2014/main" id="{3E284E12-9E92-8A07-B82E-456ADF3C3598}"/>
              </a:ext>
            </a:extLst>
          </p:cNvPr>
          <p:cNvPicPr>
            <a:picLocks noChangeAspect="1"/>
          </p:cNvPicPr>
          <p:nvPr/>
        </p:nvPicPr>
        <p:blipFill>
          <a:blip r:embed="rId2"/>
          <a:stretch>
            <a:fillRect/>
          </a:stretch>
        </p:blipFill>
        <p:spPr>
          <a:xfrm>
            <a:off x="727354" y="1447800"/>
            <a:ext cx="11464646" cy="5410200"/>
          </a:xfrm>
          <a:prstGeom prst="rect">
            <a:avLst/>
          </a:prstGeom>
        </p:spPr>
      </p:pic>
    </p:spTree>
    <p:extLst>
      <p:ext uri="{BB962C8B-B14F-4D97-AF65-F5344CB8AC3E}">
        <p14:creationId xmlns:p14="http://schemas.microsoft.com/office/powerpoint/2010/main" val="397862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2AF2B-B6BB-D803-626E-A3955F2C8823}"/>
              </a:ext>
            </a:extLst>
          </p:cNvPr>
          <p:cNvSpPr>
            <a:spLocks noGrp="1"/>
          </p:cNvSpPr>
          <p:nvPr>
            <p:ph type="title"/>
          </p:nvPr>
        </p:nvSpPr>
        <p:spPr>
          <a:xfrm>
            <a:off x="3048000" y="549394"/>
            <a:ext cx="6473190" cy="1169551"/>
          </a:xfrm>
        </p:spPr>
        <p:txBody>
          <a:bodyPr/>
          <a:lstStyle/>
          <a:p>
            <a:pPr algn="ctr"/>
            <a:r>
              <a:rPr lang="es-MX" sz="1800" b="1" i="0" u="none" strike="noStrike" baseline="0" dirty="0">
                <a:solidFill>
                  <a:schemeClr val="tx1"/>
                </a:solidFill>
                <a:latin typeface="Arial" panose="020B0604020202020204" pitchFamily="34" charset="0"/>
              </a:rPr>
              <a:t>CATÁLOGO DE DISPOSICIÓN DOCUMENTAL,</a:t>
            </a:r>
            <a:br>
              <a:rPr lang="es-MX" sz="1800" b="1" i="0" u="none" strike="noStrike" baseline="0" dirty="0">
                <a:solidFill>
                  <a:schemeClr val="tx1"/>
                </a:solidFill>
                <a:latin typeface="Arial" panose="020B0604020202020204" pitchFamily="34" charset="0"/>
              </a:rPr>
            </a:br>
            <a:r>
              <a:rPr lang="es-MX" sz="1800" b="1" i="0" u="none" strike="noStrike" baseline="0" dirty="0">
                <a:solidFill>
                  <a:schemeClr val="tx1"/>
                </a:solidFill>
                <a:latin typeface="Arial" panose="020B0604020202020204" pitchFamily="34" charset="0"/>
              </a:rPr>
              <a:t>ACTUALIZADO AL 16 DE MARZO DE 2026</a:t>
            </a:r>
            <a:br>
              <a:rPr lang="es-MX" sz="1800" b="1" i="0" u="none" strike="noStrike" baseline="0" dirty="0">
                <a:solidFill>
                  <a:schemeClr val="tx1"/>
                </a:solidFill>
                <a:latin typeface="Arial" panose="020B0604020202020204" pitchFamily="34" charset="0"/>
              </a:rPr>
            </a:br>
            <a:endParaRPr lang="es-MX" dirty="0">
              <a:solidFill>
                <a:schemeClr val="tx1"/>
              </a:solidFill>
            </a:endParaRPr>
          </a:p>
        </p:txBody>
      </p:sp>
      <p:sp>
        <p:nvSpPr>
          <p:cNvPr id="3" name="Marcador de texto 2">
            <a:extLst>
              <a:ext uri="{FF2B5EF4-FFF2-40B4-BE49-F238E27FC236}">
                <a16:creationId xmlns:a16="http://schemas.microsoft.com/office/drawing/2014/main" id="{E7DDBFC3-41C4-695E-8043-9DCE6BA7343E}"/>
              </a:ext>
            </a:extLst>
          </p:cNvPr>
          <p:cNvSpPr>
            <a:spLocks noGrp="1"/>
          </p:cNvSpPr>
          <p:nvPr>
            <p:ph type="body" idx="1"/>
          </p:nvPr>
        </p:nvSpPr>
        <p:spPr/>
        <p:txBody>
          <a:bodyPr/>
          <a:lstStyle/>
          <a:p>
            <a:endParaRPr lang="es-MX" dirty="0"/>
          </a:p>
        </p:txBody>
      </p:sp>
      <p:pic>
        <p:nvPicPr>
          <p:cNvPr id="8" name="Imagen 7">
            <a:extLst>
              <a:ext uri="{FF2B5EF4-FFF2-40B4-BE49-F238E27FC236}">
                <a16:creationId xmlns:a16="http://schemas.microsoft.com/office/drawing/2014/main" id="{4511C865-D503-10D8-A34B-B784B5117CEF}"/>
              </a:ext>
            </a:extLst>
          </p:cNvPr>
          <p:cNvPicPr>
            <a:picLocks noChangeAspect="1"/>
          </p:cNvPicPr>
          <p:nvPr/>
        </p:nvPicPr>
        <p:blipFill>
          <a:blip r:embed="rId2"/>
          <a:stretch>
            <a:fillRect/>
          </a:stretch>
        </p:blipFill>
        <p:spPr>
          <a:xfrm>
            <a:off x="727351" y="5562600"/>
            <a:ext cx="11464647" cy="1295400"/>
          </a:xfrm>
          <a:prstGeom prst="rect">
            <a:avLst/>
          </a:prstGeom>
        </p:spPr>
      </p:pic>
      <p:pic>
        <p:nvPicPr>
          <p:cNvPr id="11" name="Imagen 10">
            <a:extLst>
              <a:ext uri="{FF2B5EF4-FFF2-40B4-BE49-F238E27FC236}">
                <a16:creationId xmlns:a16="http://schemas.microsoft.com/office/drawing/2014/main" id="{47E3D3F2-4A7A-26DA-C505-54554F1353F8}"/>
              </a:ext>
            </a:extLst>
          </p:cNvPr>
          <p:cNvPicPr>
            <a:picLocks noChangeAspect="1"/>
          </p:cNvPicPr>
          <p:nvPr/>
        </p:nvPicPr>
        <p:blipFill>
          <a:blip r:embed="rId3"/>
          <a:stretch>
            <a:fillRect/>
          </a:stretch>
        </p:blipFill>
        <p:spPr>
          <a:xfrm>
            <a:off x="727351" y="1268073"/>
            <a:ext cx="10093049" cy="4294527"/>
          </a:xfrm>
          <a:prstGeom prst="rect">
            <a:avLst/>
          </a:prstGeom>
        </p:spPr>
      </p:pic>
    </p:spTree>
    <p:extLst>
      <p:ext uri="{BB962C8B-B14F-4D97-AF65-F5344CB8AC3E}">
        <p14:creationId xmlns:p14="http://schemas.microsoft.com/office/powerpoint/2010/main" val="3799923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B6C86C0-E09E-44AA-9E29-41FD6848EAC1}"/>
              </a:ext>
            </a:extLst>
          </p:cNvPr>
          <p:cNvSpPr>
            <a:spLocks noGrp="1"/>
          </p:cNvSpPr>
          <p:nvPr>
            <p:ph type="title"/>
          </p:nvPr>
        </p:nvSpPr>
        <p:spPr>
          <a:xfrm>
            <a:off x="3231109" y="304800"/>
            <a:ext cx="6446291" cy="923330"/>
          </a:xfrm>
        </p:spPr>
        <p:txBody>
          <a:bodyPr/>
          <a:lstStyle/>
          <a:p>
            <a:pPr algn="ctr"/>
            <a:r>
              <a:rPr lang="es-MX" sz="3000" dirty="0">
                <a:latin typeface="Arial" panose="020B0604020202020204" pitchFamily="34" charset="0"/>
                <a:cs typeface="Arial" panose="020B0604020202020204" pitchFamily="34" charset="0"/>
              </a:rPr>
              <a:t>Ejemplo de Inventario de Expedientes en Trámite</a:t>
            </a:r>
          </a:p>
        </p:txBody>
      </p:sp>
      <p:sp>
        <p:nvSpPr>
          <p:cNvPr id="3" name="Marcador de texto 2">
            <a:extLst>
              <a:ext uri="{FF2B5EF4-FFF2-40B4-BE49-F238E27FC236}">
                <a16:creationId xmlns:a16="http://schemas.microsoft.com/office/drawing/2014/main" id="{C0D4176A-EED2-8823-C4E7-2B2558B237FF}"/>
              </a:ext>
            </a:extLst>
          </p:cNvPr>
          <p:cNvSpPr>
            <a:spLocks noGrp="1"/>
          </p:cNvSpPr>
          <p:nvPr>
            <p:ph type="body" idx="1"/>
          </p:nvPr>
        </p:nvSpPr>
        <p:spPr/>
        <p:txBody>
          <a:bodyPr/>
          <a:lstStyle/>
          <a:p>
            <a:endParaRPr lang="es-MX" dirty="0"/>
          </a:p>
        </p:txBody>
      </p:sp>
      <p:sp>
        <p:nvSpPr>
          <p:cNvPr id="2" name="CuadroTexto 1">
            <a:extLst>
              <a:ext uri="{FF2B5EF4-FFF2-40B4-BE49-F238E27FC236}">
                <a16:creationId xmlns:a16="http://schemas.microsoft.com/office/drawing/2014/main" id="{0C46127E-D575-3979-F507-6A109C85472E}"/>
              </a:ext>
            </a:extLst>
          </p:cNvPr>
          <p:cNvSpPr txBox="1"/>
          <p:nvPr/>
        </p:nvSpPr>
        <p:spPr>
          <a:xfrm>
            <a:off x="2667000" y="1905000"/>
            <a:ext cx="4038600" cy="369332"/>
          </a:xfrm>
          <a:prstGeom prst="rect">
            <a:avLst/>
          </a:prstGeom>
          <a:noFill/>
        </p:spPr>
        <p:txBody>
          <a:bodyPr wrap="square" rtlCol="0">
            <a:spAutoFit/>
          </a:bodyPr>
          <a:lstStyle/>
          <a:p>
            <a:r>
              <a:rPr lang="es-MX" dirty="0"/>
              <a:t>/</a:t>
            </a:r>
          </a:p>
        </p:txBody>
      </p:sp>
      <p:sp>
        <p:nvSpPr>
          <p:cNvPr id="4" name="CuadroTexto 3">
            <a:extLst>
              <a:ext uri="{FF2B5EF4-FFF2-40B4-BE49-F238E27FC236}">
                <a16:creationId xmlns:a16="http://schemas.microsoft.com/office/drawing/2014/main" id="{6532977D-DD1F-83D0-BB40-0664A06AD61B}"/>
              </a:ext>
            </a:extLst>
          </p:cNvPr>
          <p:cNvSpPr txBox="1"/>
          <p:nvPr/>
        </p:nvSpPr>
        <p:spPr>
          <a:xfrm>
            <a:off x="6297930" y="4399003"/>
            <a:ext cx="586740" cy="369332"/>
          </a:xfrm>
          <a:prstGeom prst="rect">
            <a:avLst/>
          </a:prstGeom>
          <a:solidFill>
            <a:schemeClr val="bg1"/>
          </a:solidFill>
        </p:spPr>
        <p:txBody>
          <a:bodyPr wrap="square" rtlCol="0">
            <a:spAutoFit/>
          </a:bodyPr>
          <a:lstStyle/>
          <a:p>
            <a:endParaRPr lang="es-MX" dirty="0"/>
          </a:p>
        </p:txBody>
      </p:sp>
      <p:pic>
        <p:nvPicPr>
          <p:cNvPr id="7" name="Imagen 6">
            <a:extLst>
              <a:ext uri="{FF2B5EF4-FFF2-40B4-BE49-F238E27FC236}">
                <a16:creationId xmlns:a16="http://schemas.microsoft.com/office/drawing/2014/main" id="{2D1F25D7-10ED-F683-D2DB-9FD4E08FF8A2}"/>
              </a:ext>
            </a:extLst>
          </p:cNvPr>
          <p:cNvPicPr>
            <a:picLocks noChangeAspect="1"/>
          </p:cNvPicPr>
          <p:nvPr/>
        </p:nvPicPr>
        <p:blipFill>
          <a:blip r:embed="rId3"/>
          <a:stretch>
            <a:fillRect/>
          </a:stretch>
        </p:blipFill>
        <p:spPr>
          <a:xfrm>
            <a:off x="727354" y="1261533"/>
            <a:ext cx="11464646" cy="5596467"/>
          </a:xfrm>
          <a:prstGeom prst="rect">
            <a:avLst/>
          </a:prstGeom>
        </p:spPr>
      </p:pic>
    </p:spTree>
    <p:extLst>
      <p:ext uri="{BB962C8B-B14F-4D97-AF65-F5344CB8AC3E}">
        <p14:creationId xmlns:p14="http://schemas.microsoft.com/office/powerpoint/2010/main" val="2690913338"/>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F155-0130-F4C3-E141-208263CBFEFE}"/>
              </a:ext>
            </a:extLst>
          </p:cNvPr>
          <p:cNvSpPr>
            <a:spLocks noGrp="1"/>
          </p:cNvSpPr>
          <p:nvPr>
            <p:ph type="title"/>
          </p:nvPr>
        </p:nvSpPr>
        <p:spPr>
          <a:xfrm>
            <a:off x="2797974" y="319307"/>
            <a:ext cx="7620000" cy="1200329"/>
          </a:xfrm>
        </p:spPr>
        <p:txBody>
          <a:bodyPr/>
          <a:lstStyle/>
          <a:p>
            <a:pPr algn="ctr"/>
            <a:r>
              <a:rPr lang="es-MX" sz="3900" dirty="0"/>
              <a:t>NUEVO PORTAL SIA</a:t>
            </a:r>
            <a:br>
              <a:rPr lang="es-MX" sz="3900" dirty="0"/>
            </a:br>
            <a:r>
              <a:rPr lang="es-MX" sz="3900" dirty="0"/>
              <a:t>https://portales.sec.gob.mx/siasec</a:t>
            </a:r>
          </a:p>
        </p:txBody>
      </p:sp>
      <p:pic>
        <p:nvPicPr>
          <p:cNvPr id="16" name="Imagen 15">
            <a:extLst>
              <a:ext uri="{FF2B5EF4-FFF2-40B4-BE49-F238E27FC236}">
                <a16:creationId xmlns:a16="http://schemas.microsoft.com/office/drawing/2014/main" id="{114D6A13-11D8-CA96-996B-3951F3AFF2EE}"/>
              </a:ext>
            </a:extLst>
          </p:cNvPr>
          <p:cNvPicPr>
            <a:picLocks noChangeAspect="1"/>
          </p:cNvPicPr>
          <p:nvPr/>
        </p:nvPicPr>
        <p:blipFill>
          <a:blip r:embed="rId2"/>
          <a:stretch>
            <a:fillRect/>
          </a:stretch>
        </p:blipFill>
        <p:spPr>
          <a:xfrm>
            <a:off x="762000" y="1519636"/>
            <a:ext cx="9650287" cy="5338364"/>
          </a:xfrm>
          <a:prstGeom prst="rect">
            <a:avLst/>
          </a:prstGeom>
        </p:spPr>
      </p:pic>
      <p:sp>
        <p:nvSpPr>
          <p:cNvPr id="13" name="Elipse 12">
            <a:extLst>
              <a:ext uri="{FF2B5EF4-FFF2-40B4-BE49-F238E27FC236}">
                <a16:creationId xmlns:a16="http://schemas.microsoft.com/office/drawing/2014/main" id="{F384EA95-5334-167C-8838-60D3F26CE174}"/>
              </a:ext>
            </a:extLst>
          </p:cNvPr>
          <p:cNvSpPr/>
          <p:nvPr/>
        </p:nvSpPr>
        <p:spPr>
          <a:xfrm>
            <a:off x="4419600" y="1600200"/>
            <a:ext cx="1308770" cy="549471"/>
          </a:xfrm>
          <a:prstGeom prst="ellipse">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s-MX" dirty="0"/>
          </a:p>
        </p:txBody>
      </p:sp>
      <p:cxnSp>
        <p:nvCxnSpPr>
          <p:cNvPr id="6" name="Conector recto de flecha 5">
            <a:extLst>
              <a:ext uri="{FF2B5EF4-FFF2-40B4-BE49-F238E27FC236}">
                <a16:creationId xmlns:a16="http://schemas.microsoft.com/office/drawing/2014/main" id="{F7570CE5-4C7D-83E7-A99D-025E6EE6B358}"/>
              </a:ext>
            </a:extLst>
          </p:cNvPr>
          <p:cNvCxnSpPr>
            <a:cxnSpLocks/>
          </p:cNvCxnSpPr>
          <p:nvPr/>
        </p:nvCxnSpPr>
        <p:spPr>
          <a:xfrm flipH="1" flipV="1">
            <a:off x="5670874" y="2030429"/>
            <a:ext cx="1118457" cy="11924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 name="CuadroTexto 9">
            <a:extLst>
              <a:ext uri="{FF2B5EF4-FFF2-40B4-BE49-F238E27FC236}">
                <a16:creationId xmlns:a16="http://schemas.microsoft.com/office/drawing/2014/main" id="{377F0F08-54B8-385D-815A-7FB43A45B3CC}"/>
              </a:ext>
            </a:extLst>
          </p:cNvPr>
          <p:cNvSpPr txBox="1"/>
          <p:nvPr/>
        </p:nvSpPr>
        <p:spPr>
          <a:xfrm>
            <a:off x="6795295" y="1965004"/>
            <a:ext cx="2781300" cy="369332"/>
          </a:xfrm>
          <a:prstGeom prst="rect">
            <a:avLst/>
          </a:prstGeom>
          <a:noFill/>
        </p:spPr>
        <p:txBody>
          <a:bodyPr wrap="square" rtlCol="0">
            <a:spAutoFit/>
          </a:bodyPr>
          <a:lstStyle/>
          <a:p>
            <a:r>
              <a:rPr lang="es-MX" b="1" dirty="0"/>
              <a:t>ARCHIVO DE TRÁMITE</a:t>
            </a:r>
          </a:p>
        </p:txBody>
      </p:sp>
    </p:spTree>
    <p:extLst>
      <p:ext uri="{BB962C8B-B14F-4D97-AF65-F5344CB8AC3E}">
        <p14:creationId xmlns:p14="http://schemas.microsoft.com/office/powerpoint/2010/main" val="735885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E7A0-1941-5627-DD05-22AADF91A5B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D02EFA-A358-2D29-CC8C-F3ABD1907130}"/>
              </a:ext>
            </a:extLst>
          </p:cNvPr>
          <p:cNvSpPr>
            <a:spLocks noGrp="1"/>
          </p:cNvSpPr>
          <p:nvPr>
            <p:ph type="title"/>
          </p:nvPr>
        </p:nvSpPr>
        <p:spPr/>
        <p:txBody>
          <a:bodyPr/>
          <a:lstStyle/>
          <a:p>
            <a:endParaRPr lang="es-MX"/>
          </a:p>
        </p:txBody>
      </p:sp>
      <p:sp>
        <p:nvSpPr>
          <p:cNvPr id="6" name="CuadroTexto 5">
            <a:extLst>
              <a:ext uri="{FF2B5EF4-FFF2-40B4-BE49-F238E27FC236}">
                <a16:creationId xmlns:a16="http://schemas.microsoft.com/office/drawing/2014/main" id="{DAD77EED-A434-D131-15D8-023EC23FA92F}"/>
              </a:ext>
            </a:extLst>
          </p:cNvPr>
          <p:cNvSpPr txBox="1"/>
          <p:nvPr/>
        </p:nvSpPr>
        <p:spPr>
          <a:xfrm>
            <a:off x="4953000" y="5181600"/>
            <a:ext cx="990600" cy="276999"/>
          </a:xfrm>
          <a:prstGeom prst="rect">
            <a:avLst/>
          </a:prstGeom>
          <a:solidFill>
            <a:schemeClr val="bg1"/>
          </a:solidFill>
        </p:spPr>
        <p:txBody>
          <a:bodyPr wrap="square" rtlCol="0">
            <a:spAutoFit/>
          </a:bodyPr>
          <a:lstStyle/>
          <a:p>
            <a:endParaRPr lang="es-MX" sz="1200" dirty="0"/>
          </a:p>
        </p:txBody>
      </p:sp>
      <p:pic>
        <p:nvPicPr>
          <p:cNvPr id="10" name="Imagen 9">
            <a:extLst>
              <a:ext uri="{FF2B5EF4-FFF2-40B4-BE49-F238E27FC236}">
                <a16:creationId xmlns:a16="http://schemas.microsoft.com/office/drawing/2014/main" id="{E9A820CB-89D0-0962-11CD-DDF259DFB914}"/>
              </a:ext>
            </a:extLst>
          </p:cNvPr>
          <p:cNvPicPr>
            <a:picLocks noChangeAspect="1"/>
          </p:cNvPicPr>
          <p:nvPr/>
        </p:nvPicPr>
        <p:blipFill>
          <a:blip r:embed="rId3"/>
          <a:stretch>
            <a:fillRect/>
          </a:stretch>
        </p:blipFill>
        <p:spPr>
          <a:xfrm>
            <a:off x="4152900" y="5567555"/>
            <a:ext cx="1600200" cy="1271656"/>
          </a:xfrm>
          <a:prstGeom prst="rect">
            <a:avLst/>
          </a:prstGeom>
        </p:spPr>
      </p:pic>
      <p:pic>
        <p:nvPicPr>
          <p:cNvPr id="12" name="Imagen 11">
            <a:extLst>
              <a:ext uri="{FF2B5EF4-FFF2-40B4-BE49-F238E27FC236}">
                <a16:creationId xmlns:a16="http://schemas.microsoft.com/office/drawing/2014/main" id="{C3512CF3-14C7-B91B-436B-20BF10665577}"/>
              </a:ext>
            </a:extLst>
          </p:cNvPr>
          <p:cNvPicPr>
            <a:picLocks noChangeAspect="1"/>
          </p:cNvPicPr>
          <p:nvPr/>
        </p:nvPicPr>
        <p:blipFill>
          <a:blip r:embed="rId4"/>
          <a:stretch>
            <a:fillRect/>
          </a:stretch>
        </p:blipFill>
        <p:spPr>
          <a:xfrm>
            <a:off x="7278116" y="5548730"/>
            <a:ext cx="1966021" cy="1271656"/>
          </a:xfrm>
          <a:prstGeom prst="rect">
            <a:avLst/>
          </a:prstGeom>
        </p:spPr>
      </p:pic>
      <p:pic>
        <p:nvPicPr>
          <p:cNvPr id="8" name="Imagen 7">
            <a:extLst>
              <a:ext uri="{FF2B5EF4-FFF2-40B4-BE49-F238E27FC236}">
                <a16:creationId xmlns:a16="http://schemas.microsoft.com/office/drawing/2014/main" id="{96492EAF-F36D-1C2B-36E3-A132B172B54A}"/>
              </a:ext>
            </a:extLst>
          </p:cNvPr>
          <p:cNvPicPr>
            <a:picLocks noChangeAspect="1"/>
          </p:cNvPicPr>
          <p:nvPr/>
        </p:nvPicPr>
        <p:blipFill>
          <a:blip r:embed="rId5"/>
          <a:stretch>
            <a:fillRect/>
          </a:stretch>
        </p:blipFill>
        <p:spPr>
          <a:xfrm>
            <a:off x="2971800" y="0"/>
            <a:ext cx="7467600" cy="5567555"/>
          </a:xfrm>
          <a:prstGeom prst="rect">
            <a:avLst/>
          </a:prstGeom>
        </p:spPr>
      </p:pic>
    </p:spTree>
    <p:extLst>
      <p:ext uri="{BB962C8B-B14F-4D97-AF65-F5344CB8AC3E}">
        <p14:creationId xmlns:p14="http://schemas.microsoft.com/office/powerpoint/2010/main" val="210743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376748-227C-4FDD-E8E6-8F40AD3C4A94}"/>
              </a:ext>
            </a:extLst>
          </p:cNvPr>
          <p:cNvSpPr>
            <a:spLocks noGrp="1"/>
          </p:cNvSpPr>
          <p:nvPr>
            <p:ph type="title"/>
          </p:nvPr>
        </p:nvSpPr>
        <p:spPr>
          <a:xfrm>
            <a:off x="3048000" y="457200"/>
            <a:ext cx="8911590" cy="615553"/>
          </a:xfrm>
        </p:spPr>
        <p:txBody>
          <a:bodyPr/>
          <a:lstStyle/>
          <a:p>
            <a:r>
              <a:rPr lang="es-MX" dirty="0">
                <a:solidFill>
                  <a:schemeClr val="tx1"/>
                </a:solidFill>
              </a:rPr>
              <a:t>Inventario de Expedientes a Depurar</a:t>
            </a:r>
          </a:p>
        </p:txBody>
      </p:sp>
      <p:sp>
        <p:nvSpPr>
          <p:cNvPr id="6" name="CuadroTexto 5">
            <a:extLst>
              <a:ext uri="{FF2B5EF4-FFF2-40B4-BE49-F238E27FC236}">
                <a16:creationId xmlns:a16="http://schemas.microsoft.com/office/drawing/2014/main" id="{4CC6C21B-9438-E1C8-BBA5-9D2F437978F9}"/>
              </a:ext>
            </a:extLst>
          </p:cNvPr>
          <p:cNvSpPr txBox="1"/>
          <p:nvPr/>
        </p:nvSpPr>
        <p:spPr>
          <a:xfrm>
            <a:off x="4953000" y="5181600"/>
            <a:ext cx="990600" cy="276999"/>
          </a:xfrm>
          <a:prstGeom prst="rect">
            <a:avLst/>
          </a:prstGeom>
          <a:solidFill>
            <a:schemeClr val="bg1"/>
          </a:solidFill>
        </p:spPr>
        <p:txBody>
          <a:bodyPr wrap="square" rtlCol="0">
            <a:spAutoFit/>
          </a:bodyPr>
          <a:lstStyle/>
          <a:p>
            <a:r>
              <a:rPr lang="es-MX" sz="1200" dirty="0"/>
              <a:t>2023</a:t>
            </a:r>
          </a:p>
        </p:txBody>
      </p:sp>
      <p:pic>
        <p:nvPicPr>
          <p:cNvPr id="8" name="Imagen 7">
            <a:extLst>
              <a:ext uri="{FF2B5EF4-FFF2-40B4-BE49-F238E27FC236}">
                <a16:creationId xmlns:a16="http://schemas.microsoft.com/office/drawing/2014/main" id="{B97860BF-9BB8-520F-DCBD-FF800973167E}"/>
              </a:ext>
            </a:extLst>
          </p:cNvPr>
          <p:cNvPicPr>
            <a:picLocks noChangeAspect="1"/>
          </p:cNvPicPr>
          <p:nvPr/>
        </p:nvPicPr>
        <p:blipFill>
          <a:blip r:embed="rId2"/>
          <a:stretch>
            <a:fillRect/>
          </a:stretch>
        </p:blipFill>
        <p:spPr>
          <a:xfrm>
            <a:off x="750832" y="1157334"/>
            <a:ext cx="11454738" cy="5681219"/>
          </a:xfrm>
          <a:prstGeom prst="rect">
            <a:avLst/>
          </a:prstGeom>
        </p:spPr>
      </p:pic>
    </p:spTree>
    <p:extLst>
      <p:ext uri="{BB962C8B-B14F-4D97-AF65-F5344CB8AC3E}">
        <p14:creationId xmlns:p14="http://schemas.microsoft.com/office/powerpoint/2010/main" val="303472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7D0587C-BB55-16AE-9286-3928F9A9F29A}"/>
              </a:ext>
            </a:extLst>
          </p:cNvPr>
          <p:cNvGraphicFramePr>
            <a:graphicFrameLocks/>
          </p:cNvGraphicFramePr>
          <p:nvPr>
            <p:extLst>
              <p:ext uri="{D42A27DB-BD31-4B8C-83A1-F6EECF244321}">
                <p14:modId xmlns:p14="http://schemas.microsoft.com/office/powerpoint/2010/main" val="2982607424"/>
              </p:ext>
            </p:extLst>
          </p:nvPr>
        </p:nvGraphicFramePr>
        <p:xfrm>
          <a:off x="2667000" y="1524000"/>
          <a:ext cx="6400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716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4DFC4B5-F634-43B9-C3BB-1DAFB7A069B1}"/>
              </a:ext>
            </a:extLst>
          </p:cNvPr>
          <p:cNvGrpSpPr/>
          <p:nvPr/>
        </p:nvGrpSpPr>
        <p:grpSpPr>
          <a:xfrm>
            <a:off x="5203924" y="1739404"/>
            <a:ext cx="5311676" cy="3379192"/>
            <a:chOff x="6244709" y="2087285"/>
            <a:chExt cx="6374011" cy="4055030"/>
          </a:xfrm>
        </p:grpSpPr>
        <p:sp>
          <p:nvSpPr>
            <p:cNvPr id="3" name="Rectángulo: esquinas redondeadas 2">
              <a:extLst>
                <a:ext uri="{FF2B5EF4-FFF2-40B4-BE49-F238E27FC236}">
                  <a16:creationId xmlns:a16="http://schemas.microsoft.com/office/drawing/2014/main" id="{1CA48C0E-9287-20A5-571A-D4E5A5FFCC07}"/>
                </a:ext>
              </a:extLst>
            </p:cNvPr>
            <p:cNvSpPr/>
            <p:nvPr/>
          </p:nvSpPr>
          <p:spPr>
            <a:xfrm>
              <a:off x="6244709" y="2087285"/>
              <a:ext cx="6028064" cy="712708"/>
            </a:xfrm>
            <a:prstGeom prst="roundRect">
              <a:avLst/>
            </a:prstGeom>
            <a:solidFill>
              <a:srgbClr val="FFCCCC"/>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1500"/>
            </a:p>
          </p:txBody>
        </p:sp>
        <p:sp>
          <p:nvSpPr>
            <p:cNvPr id="4" name="Text 0">
              <a:extLst>
                <a:ext uri="{FF2B5EF4-FFF2-40B4-BE49-F238E27FC236}">
                  <a16:creationId xmlns:a16="http://schemas.microsoft.com/office/drawing/2014/main" id="{B642A5B5-FAD7-4A59-C2DC-8D855F20377B}"/>
                </a:ext>
              </a:extLst>
            </p:cNvPr>
            <p:cNvSpPr/>
            <p:nvPr/>
          </p:nvSpPr>
          <p:spPr>
            <a:xfrm>
              <a:off x="6244709" y="2087285"/>
              <a:ext cx="6028064" cy="712708"/>
            </a:xfrm>
            <a:prstGeom prst="rect">
              <a:avLst/>
            </a:prstGeom>
            <a:solidFill>
              <a:srgbClr val="FFCCCC"/>
            </a:solidFill>
            <a:ln>
              <a:noFill/>
            </a:ln>
          </p:spPr>
          <p:txBody>
            <a:bodyPr wrap="none" lIns="0" tIns="0" rIns="0" bIns="0" rtlCol="0" anchor="t"/>
            <a:lstStyle/>
            <a:p>
              <a:pP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Transferencia Primaria</a:t>
              </a:r>
              <a:endParaRPr lang="en-US" sz="3708" dirty="0">
                <a:latin typeface="Arial" panose="020B0604020202020204" pitchFamily="34" charset="0"/>
                <a:cs typeface="Arial" panose="020B0604020202020204" pitchFamily="34" charset="0"/>
              </a:endParaRPr>
            </a:p>
          </p:txBody>
        </p:sp>
        <p:sp>
          <p:nvSpPr>
            <p:cNvPr id="5" name="Text 1">
              <a:extLst>
                <a:ext uri="{FF2B5EF4-FFF2-40B4-BE49-F238E27FC236}">
                  <a16:creationId xmlns:a16="http://schemas.microsoft.com/office/drawing/2014/main" id="{621B4BA0-D3D4-201A-C2E6-5EE687B16FDC}"/>
                </a:ext>
              </a:extLst>
            </p:cNvPr>
            <p:cNvSpPr/>
            <p:nvPr/>
          </p:nvSpPr>
          <p:spPr>
            <a:xfrm>
              <a:off x="6244709" y="3124914"/>
              <a:ext cx="6374011" cy="2080260"/>
            </a:xfrm>
            <a:prstGeom prst="rect">
              <a:avLst/>
            </a:prstGeom>
            <a:noFill/>
            <a:ln/>
          </p:spPr>
          <p:txBody>
            <a:bodyPr wrap="square" lIns="0" tIns="0" rIns="0" bIns="0" rtlCol="0" anchor="t"/>
            <a:lstStyle/>
            <a:p>
              <a:pPr algn="just">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Traslado controlado y sistemático de expedientes de consulta esporádica desde un archivo de trámite hacia el archivo de concentración, de la documentación que ha cumplido con su vigencia documental según el Catálogo de Disposición Documental (CDD),  se cede al Archivo de Concentración para su custodia, guarda y conservación.</a:t>
              </a:r>
              <a:endParaRPr lang="en-US" sz="1417" dirty="0">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FE858365-BD07-C631-DBE6-1B8394A29916}"/>
                </a:ext>
              </a:extLst>
            </p:cNvPr>
            <p:cNvSpPr/>
            <p:nvPr/>
          </p:nvSpPr>
          <p:spPr>
            <a:xfrm>
              <a:off x="6244709" y="5448895"/>
              <a:ext cx="6374011" cy="693420"/>
            </a:xfrm>
            <a:prstGeom prst="rect">
              <a:avLst/>
            </a:prstGeom>
            <a:noFill/>
            <a:ln/>
          </p:spPr>
          <p:txBody>
            <a:bodyPr wrap="square" lIns="0" tIns="0" rIns="0" bIns="0" rtlCol="0" anchor="t"/>
            <a:lstStyle/>
            <a:p>
              <a:pPr algn="just">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Archivo de Concentración brinda servicios de préstamo, consulta y/o reproducción cuando sea requerido por personas autorizadas.</a:t>
              </a:r>
              <a:endParaRPr lang="en-US" sz="1417" dirty="0">
                <a:latin typeface="Arial" panose="020B0604020202020204" pitchFamily="34" charset="0"/>
                <a:cs typeface="Arial" panose="020B0604020202020204" pitchFamily="34" charset="0"/>
              </a:endParaRPr>
            </a:p>
          </p:txBody>
        </p:sp>
      </p:grpSp>
      <p:pic>
        <p:nvPicPr>
          <p:cNvPr id="7" name="Image 0" descr="preencoded.png">
            <a:extLst>
              <a:ext uri="{FF2B5EF4-FFF2-40B4-BE49-F238E27FC236}">
                <a16:creationId xmlns:a16="http://schemas.microsoft.com/office/drawing/2014/main" id="{DA5C7C5E-9F18-9501-26FF-B9CB7BE1627F}"/>
              </a:ext>
            </a:extLst>
          </p:cNvPr>
          <p:cNvPicPr>
            <a:picLocks noChangeAspect="1"/>
          </p:cNvPicPr>
          <p:nvPr/>
        </p:nvPicPr>
        <p:blipFill>
          <a:blip r:embed="rId2"/>
          <a:stretch>
            <a:fillRect/>
          </a:stretch>
        </p:blipFill>
        <p:spPr>
          <a:xfrm>
            <a:off x="38955" y="135411"/>
            <a:ext cx="5023387" cy="6577038"/>
          </a:xfrm>
          <a:prstGeom prst="rect">
            <a:avLst/>
          </a:prstGeom>
        </p:spPr>
      </p:pic>
      <p:pic>
        <p:nvPicPr>
          <p:cNvPr id="8" name="Imagen 7">
            <a:extLst>
              <a:ext uri="{FF2B5EF4-FFF2-40B4-BE49-F238E27FC236}">
                <a16:creationId xmlns:a16="http://schemas.microsoft.com/office/drawing/2014/main" id="{2FB663F5-DFD5-16F9-DA07-C47F32A76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001" y="135410"/>
            <a:ext cx="1790258" cy="905793"/>
          </a:xfrm>
          <a:prstGeom prst="rect">
            <a:avLst/>
          </a:prstGeom>
        </p:spPr>
      </p:pic>
    </p:spTree>
    <p:extLst>
      <p:ext uri="{BB962C8B-B14F-4D97-AF65-F5344CB8AC3E}">
        <p14:creationId xmlns:p14="http://schemas.microsoft.com/office/powerpoint/2010/main" val="428686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4B59D528-4994-74C2-D162-FB7D5F96CEDE}"/>
              </a:ext>
            </a:extLst>
          </p:cNvPr>
          <p:cNvSpPr/>
          <p:nvPr/>
        </p:nvSpPr>
        <p:spPr>
          <a:xfrm>
            <a:off x="2819400" y="256036"/>
            <a:ext cx="7543800" cy="1191764"/>
          </a:xfrm>
          <a:prstGeom prst="rect">
            <a:avLst/>
          </a:prstGeom>
          <a:noFill/>
          <a:ln/>
        </p:spPr>
        <p:txBody>
          <a:bodyPr wrap="none" lIns="0" tIns="0" rIns="0" bIns="0" rtlCol="0" anchor="t"/>
          <a:lstStyle/>
          <a:p>
            <a:pPr algn="ct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Lineamientos para</a:t>
            </a:r>
          </a:p>
          <a:p>
            <a:pPr algn="ct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Transferencia Primaria</a:t>
            </a:r>
          </a:p>
          <a:p>
            <a:pPr algn="ctr">
              <a:lnSpc>
                <a:spcPts val="4666"/>
              </a:lnSpc>
            </a:pPr>
            <a:endParaRPr lang="en-US" sz="3708" dirty="0">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CA18659D-A7FB-C208-1342-2851E351A8D9}"/>
              </a:ext>
            </a:extLst>
          </p:cNvPr>
          <p:cNvSpPr/>
          <p:nvPr/>
        </p:nvSpPr>
        <p:spPr>
          <a:xfrm>
            <a:off x="631925" y="1495425"/>
            <a:ext cx="180479" cy="225623"/>
          </a:xfrm>
          <a:prstGeom prst="rect">
            <a:avLst/>
          </a:prstGeom>
          <a:noFill/>
          <a:ln/>
        </p:spPr>
        <p:txBody>
          <a:bodyPr wrap="non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01</a:t>
            </a:r>
            <a:endParaRPr lang="en-US" sz="1417" dirty="0">
              <a:latin typeface="Arial" panose="020B0604020202020204" pitchFamily="34" charset="0"/>
              <a:cs typeface="Arial" panose="020B0604020202020204" pitchFamily="34" charset="0"/>
            </a:endParaRPr>
          </a:p>
        </p:txBody>
      </p:sp>
      <p:sp>
        <p:nvSpPr>
          <p:cNvPr id="4" name="Shape 2">
            <a:extLst>
              <a:ext uri="{FF2B5EF4-FFF2-40B4-BE49-F238E27FC236}">
                <a16:creationId xmlns:a16="http://schemas.microsoft.com/office/drawing/2014/main" id="{91417EE5-EFF9-A8EB-7F43-66797D3AB512}"/>
              </a:ext>
            </a:extLst>
          </p:cNvPr>
          <p:cNvSpPr/>
          <p:nvPr/>
        </p:nvSpPr>
        <p:spPr>
          <a:xfrm>
            <a:off x="631924" y="1776710"/>
            <a:ext cx="3522365" cy="25400"/>
          </a:xfrm>
          <a:prstGeom prst="rect">
            <a:avLst/>
          </a:prstGeom>
          <a:solidFill>
            <a:srgbClr val="DA1B2E"/>
          </a:solidFill>
          <a:ln/>
        </p:spPr>
        <p:txBody>
          <a:bodyPr/>
          <a:lstStyle/>
          <a:p>
            <a:endParaRPr lang="es-MX" sz="150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96C170CE-B066-1D4F-13A0-84F3FC9C7E66}"/>
              </a:ext>
            </a:extLst>
          </p:cNvPr>
          <p:cNvSpPr/>
          <p:nvPr/>
        </p:nvSpPr>
        <p:spPr>
          <a:xfrm>
            <a:off x="631924" y="1917700"/>
            <a:ext cx="3453507" cy="296863"/>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Programación de Recepción</a:t>
            </a:r>
            <a:endParaRPr lang="en-US" sz="1833" dirty="0">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ED865EB1-7163-C6D2-FB5F-BD317AEF1723}"/>
              </a:ext>
            </a:extLst>
          </p:cNvPr>
          <p:cNvSpPr/>
          <p:nvPr/>
        </p:nvSpPr>
        <p:spPr>
          <a:xfrm>
            <a:off x="631924" y="2322810"/>
            <a:ext cx="3522365" cy="1444625"/>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Los Responsables de Archivos de Trámite (RAT) establecerán comunicación con el Archivo de Concentración para coordinar la fecha de recepción de la transferencia.</a:t>
            </a:r>
            <a:endParaRPr lang="en-US" sz="1417" dirty="0">
              <a:latin typeface="Arial" panose="020B0604020202020204" pitchFamily="34" charset="0"/>
              <a:cs typeface="Arial" panose="020B0604020202020204" pitchFamily="34" charset="0"/>
            </a:endParaRPr>
          </a:p>
        </p:txBody>
      </p:sp>
      <p:sp>
        <p:nvSpPr>
          <p:cNvPr id="7" name="Shape 5">
            <a:extLst>
              <a:ext uri="{FF2B5EF4-FFF2-40B4-BE49-F238E27FC236}">
                <a16:creationId xmlns:a16="http://schemas.microsoft.com/office/drawing/2014/main" id="{DCA04C0E-410F-0590-CB5F-5590E88997AF}"/>
              </a:ext>
            </a:extLst>
          </p:cNvPr>
          <p:cNvSpPr/>
          <p:nvPr/>
        </p:nvSpPr>
        <p:spPr>
          <a:xfrm>
            <a:off x="631924" y="3970536"/>
            <a:ext cx="3522365" cy="1510356"/>
          </a:xfrm>
          <a:prstGeom prst="roundRect">
            <a:avLst>
              <a:gd name="adj" fmla="val 3429"/>
            </a:avLst>
          </a:prstGeom>
          <a:solidFill>
            <a:srgbClr val="F7BBC1"/>
          </a:solidFill>
          <a:ln/>
        </p:spPr>
        <p:txBody>
          <a:bodyPr/>
          <a:lstStyle/>
          <a:p>
            <a:endParaRPr lang="es-MX" sz="1500">
              <a:latin typeface="Arial" panose="020B0604020202020204" pitchFamily="34" charset="0"/>
              <a:cs typeface="Arial" panose="020B0604020202020204" pitchFamily="34" charset="0"/>
            </a:endParaRPr>
          </a:p>
        </p:txBody>
      </p:sp>
      <p:pic>
        <p:nvPicPr>
          <p:cNvPr id="8" name="Image 0" descr="preencoded.png">
            <a:extLst>
              <a:ext uri="{FF2B5EF4-FFF2-40B4-BE49-F238E27FC236}">
                <a16:creationId xmlns:a16="http://schemas.microsoft.com/office/drawing/2014/main" id="{6D42993B-82D1-7CE5-D474-8C1590CCB2D0}"/>
              </a:ext>
            </a:extLst>
          </p:cNvPr>
          <p:cNvPicPr>
            <a:picLocks noChangeAspect="1"/>
          </p:cNvPicPr>
          <p:nvPr/>
        </p:nvPicPr>
        <p:blipFill>
          <a:blip r:embed="rId2"/>
          <a:stretch>
            <a:fillRect/>
          </a:stretch>
        </p:blipFill>
        <p:spPr>
          <a:xfrm>
            <a:off x="631924" y="4196061"/>
            <a:ext cx="225623" cy="180479"/>
          </a:xfrm>
          <a:prstGeom prst="rect">
            <a:avLst/>
          </a:prstGeom>
        </p:spPr>
      </p:pic>
      <p:sp>
        <p:nvSpPr>
          <p:cNvPr id="9" name="Text 6">
            <a:extLst>
              <a:ext uri="{FF2B5EF4-FFF2-40B4-BE49-F238E27FC236}">
                <a16:creationId xmlns:a16="http://schemas.microsoft.com/office/drawing/2014/main" id="{FF169D51-4F9F-03EC-623E-4B4F692CA2DD}"/>
              </a:ext>
            </a:extLst>
          </p:cNvPr>
          <p:cNvSpPr/>
          <p:nvPr/>
        </p:nvSpPr>
        <p:spPr>
          <a:xfrm>
            <a:off x="857548" y="4196060"/>
            <a:ext cx="3296743" cy="1284832"/>
          </a:xfrm>
          <a:prstGeom prst="rect">
            <a:avLst/>
          </a:prstGeom>
          <a:noFill/>
          <a:ln/>
        </p:spPr>
        <p:txBody>
          <a:bodyPr wrap="square" lIns="0" tIns="0" rIns="0" bIns="0" rtlCol="0" anchor="t"/>
          <a:lstStyle/>
          <a:p>
            <a:pPr>
              <a:lnSpc>
                <a:spcPts val="2250"/>
              </a:lnSpc>
            </a:pPr>
            <a:r>
              <a:rPr lang="en-US" sz="1417" dirty="0">
                <a:solidFill>
                  <a:srgbClr val="000000"/>
                </a:solidFill>
                <a:latin typeface="Arial" panose="020B0604020202020204" pitchFamily="34" charset="0"/>
                <a:ea typeface="Sora Light" pitchFamily="34" charset="-122"/>
                <a:cs typeface="Arial" panose="020B0604020202020204" pitchFamily="34" charset="0"/>
              </a:rPr>
              <a:t>Contacto: María de Jesús López Amaya</a:t>
            </a:r>
            <a:endParaRPr lang="en-US" sz="1417" dirty="0">
              <a:latin typeface="Arial" panose="020B0604020202020204" pitchFamily="34" charset="0"/>
              <a:cs typeface="Arial" panose="020B0604020202020204" pitchFamily="34" charset="0"/>
            </a:endParaRPr>
          </a:p>
          <a:p>
            <a:pPr>
              <a:lnSpc>
                <a:spcPts val="2250"/>
              </a:lnSpc>
            </a:pPr>
            <a:r>
              <a:rPr lang="en-US" sz="1417" dirty="0">
                <a:solidFill>
                  <a:srgbClr val="000000"/>
                </a:solidFill>
                <a:latin typeface="Arial" panose="020B0604020202020204" pitchFamily="34" charset="0"/>
                <a:ea typeface="Sora Light" pitchFamily="34" charset="-122"/>
                <a:cs typeface="Arial" panose="020B0604020202020204" pitchFamily="34" charset="0"/>
              </a:rPr>
              <a:t>Correo: </a:t>
            </a:r>
            <a:r>
              <a:rPr lang="en-US" sz="1417" u="sng" dirty="0">
                <a:solidFill>
                  <a:srgbClr val="DA1B2E"/>
                </a:solidFill>
                <a:latin typeface="Arial" panose="020B0604020202020204" pitchFamily="34" charset="0"/>
                <a:ea typeface="Sora Light" pitchFamily="34" charset="-122"/>
                <a:cs typeface="Arial" panose="020B0604020202020204" pitchFamily="34" charset="0"/>
                <a:hlinkClick r:id="rId3">
                  <a:extLst>
                    <a:ext uri="{A12FA001-AC4F-418D-AE19-62706E023703}">
                      <ahyp:hlinkClr xmlns:ahyp="http://schemas.microsoft.com/office/drawing/2018/hyperlinkcolor" val="tx"/>
                    </a:ext>
                  </a:extLst>
                </a:hlinkClick>
              </a:rPr>
              <a:t>lopezamaya.maria@sonora.edu.mx</a:t>
            </a:r>
            <a:endParaRPr lang="en-US" sz="1417" u="sng" dirty="0">
              <a:solidFill>
                <a:srgbClr val="DA1B2E"/>
              </a:solidFill>
              <a:latin typeface="Arial" panose="020B0604020202020204" pitchFamily="34" charset="0"/>
              <a:ea typeface="Sora Light" pitchFamily="34" charset="-122"/>
              <a:cs typeface="Arial" panose="020B0604020202020204" pitchFamily="34" charset="0"/>
            </a:endParaRPr>
          </a:p>
          <a:p>
            <a:pPr>
              <a:lnSpc>
                <a:spcPts val="2250"/>
              </a:lnSpc>
            </a:pPr>
            <a:r>
              <a:rPr lang="en-US" sz="1417" dirty="0">
                <a:solidFill>
                  <a:srgbClr val="000000"/>
                </a:solidFill>
                <a:latin typeface="Arial" panose="020B0604020202020204" pitchFamily="34" charset="0"/>
                <a:ea typeface="Sora Light" pitchFamily="34" charset="-122"/>
                <a:cs typeface="Arial" panose="020B0604020202020204" pitchFamily="34" charset="0"/>
              </a:rPr>
              <a:t>Extensión: 2055</a:t>
            </a:r>
            <a:endParaRPr lang="en-US" sz="1417" dirty="0">
              <a:latin typeface="Arial" panose="020B0604020202020204" pitchFamily="34" charset="0"/>
              <a:cs typeface="Arial" panose="020B0604020202020204" pitchFamily="34" charset="0"/>
            </a:endParaRPr>
          </a:p>
        </p:txBody>
      </p:sp>
      <p:sp>
        <p:nvSpPr>
          <p:cNvPr id="10" name="Text 7">
            <a:extLst>
              <a:ext uri="{FF2B5EF4-FFF2-40B4-BE49-F238E27FC236}">
                <a16:creationId xmlns:a16="http://schemas.microsoft.com/office/drawing/2014/main" id="{449A704C-C6BF-845D-C2B0-479F8DBD2E3A}"/>
              </a:ext>
            </a:extLst>
          </p:cNvPr>
          <p:cNvSpPr/>
          <p:nvPr/>
        </p:nvSpPr>
        <p:spPr>
          <a:xfrm>
            <a:off x="4334769" y="1495425"/>
            <a:ext cx="180479" cy="225623"/>
          </a:xfrm>
          <a:prstGeom prst="rect">
            <a:avLst/>
          </a:prstGeom>
          <a:noFill/>
          <a:ln/>
        </p:spPr>
        <p:txBody>
          <a:bodyPr wrap="non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02</a:t>
            </a:r>
            <a:endParaRPr lang="en-US" sz="1417" dirty="0">
              <a:latin typeface="Arial" panose="020B0604020202020204" pitchFamily="34" charset="0"/>
              <a:cs typeface="Arial" panose="020B0604020202020204" pitchFamily="34" charset="0"/>
            </a:endParaRPr>
          </a:p>
        </p:txBody>
      </p:sp>
      <p:sp>
        <p:nvSpPr>
          <p:cNvPr id="11" name="Shape 8">
            <a:extLst>
              <a:ext uri="{FF2B5EF4-FFF2-40B4-BE49-F238E27FC236}">
                <a16:creationId xmlns:a16="http://schemas.microsoft.com/office/drawing/2014/main" id="{0426D196-2794-3953-B4B1-88B721A36931}"/>
              </a:ext>
            </a:extLst>
          </p:cNvPr>
          <p:cNvSpPr/>
          <p:nvPr/>
        </p:nvSpPr>
        <p:spPr>
          <a:xfrm>
            <a:off x="4334768" y="1776710"/>
            <a:ext cx="3522365" cy="25400"/>
          </a:xfrm>
          <a:prstGeom prst="rect">
            <a:avLst/>
          </a:prstGeom>
          <a:solidFill>
            <a:srgbClr val="DA1B2E"/>
          </a:solidFill>
          <a:ln/>
        </p:spPr>
        <p:txBody>
          <a:bodyPr/>
          <a:lstStyle/>
          <a:p>
            <a:endParaRPr lang="es-MX" sz="1500">
              <a:latin typeface="Arial" panose="020B0604020202020204" pitchFamily="34" charset="0"/>
              <a:cs typeface="Arial" panose="020B0604020202020204" pitchFamily="34" charset="0"/>
            </a:endParaRPr>
          </a:p>
        </p:txBody>
      </p:sp>
      <p:sp>
        <p:nvSpPr>
          <p:cNvPr id="12" name="Text 9">
            <a:extLst>
              <a:ext uri="{FF2B5EF4-FFF2-40B4-BE49-F238E27FC236}">
                <a16:creationId xmlns:a16="http://schemas.microsoft.com/office/drawing/2014/main" id="{FAF4509E-322E-AE85-6ACF-9DACCC6288C3}"/>
              </a:ext>
            </a:extLst>
          </p:cNvPr>
          <p:cNvSpPr/>
          <p:nvPr/>
        </p:nvSpPr>
        <p:spPr>
          <a:xfrm>
            <a:off x="4334769" y="1917700"/>
            <a:ext cx="3190974" cy="296863"/>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Estabilización del Material</a:t>
            </a:r>
            <a:endParaRPr lang="en-US" sz="1833" dirty="0">
              <a:latin typeface="Arial" panose="020B0604020202020204" pitchFamily="34" charset="0"/>
              <a:cs typeface="Arial" panose="020B0604020202020204" pitchFamily="34" charset="0"/>
            </a:endParaRPr>
          </a:p>
        </p:txBody>
      </p:sp>
      <p:sp>
        <p:nvSpPr>
          <p:cNvPr id="13" name="Text 10">
            <a:extLst>
              <a:ext uri="{FF2B5EF4-FFF2-40B4-BE49-F238E27FC236}">
                <a16:creationId xmlns:a16="http://schemas.microsoft.com/office/drawing/2014/main" id="{BEA4661E-8691-42C5-879A-DA2E1472628E}"/>
              </a:ext>
            </a:extLst>
          </p:cNvPr>
          <p:cNvSpPr/>
          <p:nvPr/>
        </p:nvSpPr>
        <p:spPr>
          <a:xfrm>
            <a:off x="4334768" y="2322810"/>
            <a:ext cx="3522365" cy="1733550"/>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Limpieza de documentos, eliminación de material metálico que oxida y deteriora el papel (carpetas, clips, grapas, broches), y remoción de copias, post it, duplicados e impresos innecesarios.</a:t>
            </a:r>
            <a:endParaRPr lang="en-US" sz="1417" dirty="0">
              <a:latin typeface="Arial" panose="020B0604020202020204" pitchFamily="34" charset="0"/>
              <a:cs typeface="Arial" panose="020B0604020202020204" pitchFamily="34" charset="0"/>
            </a:endParaRPr>
          </a:p>
        </p:txBody>
      </p:sp>
      <p:sp>
        <p:nvSpPr>
          <p:cNvPr id="14" name="Text 11">
            <a:extLst>
              <a:ext uri="{FF2B5EF4-FFF2-40B4-BE49-F238E27FC236}">
                <a16:creationId xmlns:a16="http://schemas.microsoft.com/office/drawing/2014/main" id="{C00077C6-D5F1-3AEF-6034-B7105234E59E}"/>
              </a:ext>
            </a:extLst>
          </p:cNvPr>
          <p:cNvSpPr/>
          <p:nvPr/>
        </p:nvSpPr>
        <p:spPr>
          <a:xfrm>
            <a:off x="8037612" y="1495425"/>
            <a:ext cx="180479" cy="225623"/>
          </a:xfrm>
          <a:prstGeom prst="rect">
            <a:avLst/>
          </a:prstGeom>
          <a:noFill/>
          <a:ln/>
        </p:spPr>
        <p:txBody>
          <a:bodyPr wrap="non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03</a:t>
            </a:r>
            <a:endParaRPr lang="en-US" sz="1417" dirty="0">
              <a:latin typeface="Arial" panose="020B0604020202020204" pitchFamily="34" charset="0"/>
              <a:cs typeface="Arial" panose="020B0604020202020204" pitchFamily="34" charset="0"/>
            </a:endParaRPr>
          </a:p>
        </p:txBody>
      </p:sp>
      <p:sp>
        <p:nvSpPr>
          <p:cNvPr id="15" name="Shape 12">
            <a:extLst>
              <a:ext uri="{FF2B5EF4-FFF2-40B4-BE49-F238E27FC236}">
                <a16:creationId xmlns:a16="http://schemas.microsoft.com/office/drawing/2014/main" id="{D183FB58-89E4-C1A8-75C9-7291E6428ACD}"/>
              </a:ext>
            </a:extLst>
          </p:cNvPr>
          <p:cNvSpPr/>
          <p:nvPr/>
        </p:nvSpPr>
        <p:spPr>
          <a:xfrm>
            <a:off x="8037612" y="1776709"/>
            <a:ext cx="2858988" cy="45719"/>
          </a:xfrm>
          <a:prstGeom prst="rect">
            <a:avLst/>
          </a:prstGeom>
          <a:solidFill>
            <a:srgbClr val="DA1B2E"/>
          </a:solidFill>
          <a:ln/>
        </p:spPr>
        <p:txBody>
          <a:bodyPr/>
          <a:lstStyle/>
          <a:p>
            <a:endParaRPr lang="es-MX" sz="1500">
              <a:latin typeface="Arial" panose="020B0604020202020204" pitchFamily="34" charset="0"/>
              <a:cs typeface="Arial" panose="020B0604020202020204" pitchFamily="34" charset="0"/>
            </a:endParaRPr>
          </a:p>
        </p:txBody>
      </p:sp>
      <p:sp>
        <p:nvSpPr>
          <p:cNvPr id="16" name="Text 13">
            <a:extLst>
              <a:ext uri="{FF2B5EF4-FFF2-40B4-BE49-F238E27FC236}">
                <a16:creationId xmlns:a16="http://schemas.microsoft.com/office/drawing/2014/main" id="{247BC044-8C06-EE9A-24A0-A1AC6A79C1E4}"/>
              </a:ext>
            </a:extLst>
          </p:cNvPr>
          <p:cNvSpPr/>
          <p:nvPr/>
        </p:nvSpPr>
        <p:spPr>
          <a:xfrm>
            <a:off x="8037612" y="1917700"/>
            <a:ext cx="2436416" cy="296863"/>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Archivo Informativo</a:t>
            </a:r>
            <a:endParaRPr lang="en-US" sz="1833" dirty="0">
              <a:latin typeface="Arial" panose="020B0604020202020204" pitchFamily="34" charset="0"/>
              <a:cs typeface="Arial" panose="020B0604020202020204" pitchFamily="34" charset="0"/>
            </a:endParaRPr>
          </a:p>
        </p:txBody>
      </p:sp>
      <p:sp>
        <p:nvSpPr>
          <p:cNvPr id="17" name="Text 14">
            <a:extLst>
              <a:ext uri="{FF2B5EF4-FFF2-40B4-BE49-F238E27FC236}">
                <a16:creationId xmlns:a16="http://schemas.microsoft.com/office/drawing/2014/main" id="{E3F96927-4675-3EC4-715C-DA767BD15D11}"/>
              </a:ext>
            </a:extLst>
          </p:cNvPr>
          <p:cNvSpPr/>
          <p:nvPr/>
        </p:nvSpPr>
        <p:spPr>
          <a:xfrm>
            <a:off x="7964166" y="2322810"/>
            <a:ext cx="2932434" cy="1267486"/>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Documentación que permanece en el área de origen y no se transfiere al Archivo de Concentración  (Depuración primaria)</a:t>
            </a:r>
          </a:p>
          <a:p>
            <a:pPr>
              <a:lnSpc>
                <a:spcPts val="2250"/>
              </a:lnSpc>
            </a:pPr>
            <a:endParaRPr lang="en-US" sz="141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809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55ECC58-8BCD-D88B-463A-BCC2B0D219DC}"/>
              </a:ext>
            </a:extLst>
          </p:cNvPr>
          <p:cNvSpPr/>
          <p:nvPr/>
        </p:nvSpPr>
        <p:spPr>
          <a:xfrm>
            <a:off x="3136935" y="661390"/>
            <a:ext cx="7810233" cy="415727"/>
          </a:xfrm>
          <a:prstGeom prst="rect">
            <a:avLst/>
          </a:prstGeom>
          <a:noFill/>
          <a:ln/>
        </p:spPr>
        <p:txBody>
          <a:bodyPr wrap="none" lIns="0" tIns="0" rIns="0" bIns="0" rtlCol="0" anchor="t"/>
          <a:lstStyle/>
          <a:p>
            <a:pPr>
              <a:lnSpc>
                <a:spcPts val="3250"/>
              </a:lnSpc>
            </a:pPr>
            <a:r>
              <a:rPr lang="en-US" sz="2583" dirty="0">
                <a:solidFill>
                  <a:srgbClr val="1F1E1E"/>
                </a:solidFill>
                <a:latin typeface="Arial" panose="020B0604020202020204" pitchFamily="34" charset="0"/>
                <a:ea typeface="Sora Semi Bold" pitchFamily="34" charset="-122"/>
                <a:cs typeface="Arial" panose="020B0604020202020204" pitchFamily="34" charset="0"/>
              </a:rPr>
              <a:t>Requisitos para Recepción de Transferencia Primaria</a:t>
            </a:r>
            <a:endParaRPr lang="en-US" sz="2583" dirty="0">
              <a:latin typeface="Arial" panose="020B0604020202020204" pitchFamily="34" charset="0"/>
              <a:cs typeface="Arial" panose="020B0604020202020204" pitchFamily="34" charset="0"/>
            </a:endParaRPr>
          </a:p>
        </p:txBody>
      </p:sp>
      <p:sp>
        <p:nvSpPr>
          <p:cNvPr id="3" name="Shape 1">
            <a:extLst>
              <a:ext uri="{FF2B5EF4-FFF2-40B4-BE49-F238E27FC236}">
                <a16:creationId xmlns:a16="http://schemas.microsoft.com/office/drawing/2014/main" id="{AC368D3B-D86F-2B3C-5F21-064201FE860B}"/>
              </a:ext>
            </a:extLst>
          </p:cNvPr>
          <p:cNvSpPr/>
          <p:nvPr/>
        </p:nvSpPr>
        <p:spPr>
          <a:xfrm>
            <a:off x="6709967" y="1239639"/>
            <a:ext cx="284361" cy="284361"/>
          </a:xfrm>
          <a:prstGeom prst="roundRect">
            <a:avLst>
              <a:gd name="adj" fmla="val 18667"/>
            </a:avLst>
          </a:prstGeom>
          <a:solidFill>
            <a:srgbClr val="F9D2D6"/>
          </a:solidFill>
          <a:ln w="7620">
            <a:solidFill>
              <a:srgbClr val="DFB8BC"/>
            </a:solidFill>
            <a:prstDash val="solid"/>
          </a:ln>
        </p:spPr>
        <p:txBody>
          <a:bodyPr/>
          <a:lstStyle/>
          <a:p>
            <a:endParaRPr lang="es-MX" sz="1500" b="1">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8E81A0E7-DE7E-EDAE-A744-9228D9A0437F}"/>
              </a:ext>
            </a:extLst>
          </p:cNvPr>
          <p:cNvSpPr/>
          <p:nvPr/>
        </p:nvSpPr>
        <p:spPr>
          <a:xfrm>
            <a:off x="6748017" y="1314847"/>
            <a:ext cx="199529" cy="249436"/>
          </a:xfrm>
          <a:prstGeom prst="rect">
            <a:avLst/>
          </a:prstGeom>
          <a:noFill/>
          <a:ln/>
        </p:spPr>
        <p:txBody>
          <a:bodyPr wrap="none" lIns="0" tIns="0" rIns="0" bIns="0" rtlCol="0" anchor="t"/>
          <a:lstStyle/>
          <a:p>
            <a:pPr algn="ctr">
              <a:lnSpc>
                <a:spcPts val="1542"/>
              </a:lnSpc>
            </a:pPr>
            <a:r>
              <a:rPr lang="en-US" sz="1542" b="1" dirty="0">
                <a:latin typeface="Arial" panose="020B0604020202020204" pitchFamily="34" charset="0"/>
                <a:ea typeface="Sora Semi Bold" pitchFamily="34" charset="-122"/>
                <a:cs typeface="Arial" panose="020B0604020202020204" pitchFamily="34" charset="0"/>
              </a:rPr>
              <a:t>1</a:t>
            </a:r>
            <a:endParaRPr lang="en-US" sz="1542" b="1" dirty="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E60705F2-D717-2318-299E-223279A3EBED}"/>
              </a:ext>
            </a:extLst>
          </p:cNvPr>
          <p:cNvSpPr/>
          <p:nvPr/>
        </p:nvSpPr>
        <p:spPr>
          <a:xfrm>
            <a:off x="7078366" y="1340744"/>
            <a:ext cx="1662906" cy="207863"/>
          </a:xfrm>
          <a:prstGeom prst="rect">
            <a:avLst/>
          </a:prstGeom>
          <a:noFill/>
          <a:ln/>
        </p:spPr>
        <p:txBody>
          <a:bodyPr wrap="none" lIns="0" tIns="0" rIns="0" bIns="0" rtlCol="0" anchor="t"/>
          <a:lstStyle/>
          <a:p>
            <a:pPr>
              <a:lnSpc>
                <a:spcPts val="1625"/>
              </a:lnSpc>
            </a:pPr>
            <a:r>
              <a:rPr lang="en-US" sz="1292" b="1" dirty="0">
                <a:latin typeface="Arial" panose="020B0604020202020204" pitchFamily="34" charset="0"/>
                <a:ea typeface="Sora Semi Bold" pitchFamily="34" charset="-122"/>
                <a:cs typeface="Arial" panose="020B0604020202020204" pitchFamily="34" charset="0"/>
              </a:rPr>
              <a:t>Carátula Completa</a:t>
            </a:r>
            <a:endParaRPr lang="en-US" sz="1292" b="1" dirty="0">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DF77E7F6-20FC-8340-6C7C-DB5C15F42E44}"/>
              </a:ext>
            </a:extLst>
          </p:cNvPr>
          <p:cNvSpPr/>
          <p:nvPr/>
        </p:nvSpPr>
        <p:spPr>
          <a:xfrm>
            <a:off x="7078366" y="1637010"/>
            <a:ext cx="3251597" cy="515541"/>
          </a:xfrm>
          <a:prstGeom prst="rect">
            <a:avLst/>
          </a:prstGeom>
          <a:noFill/>
          <a:ln/>
        </p:spPr>
        <p:txBody>
          <a:bodyPr wrap="square" lIns="0" tIns="0" rIns="0" bIns="0" rtlCol="0" anchor="t"/>
          <a:lstStyle/>
          <a:p>
            <a:pPr>
              <a:lnSpc>
                <a:spcPts val="1333"/>
              </a:lnSpc>
            </a:pPr>
            <a:r>
              <a:rPr lang="en-US" sz="958" b="1" dirty="0">
                <a:latin typeface="Arial" panose="020B0604020202020204" pitchFamily="34" charset="0"/>
                <a:ea typeface="Sora Light" pitchFamily="34" charset="-122"/>
                <a:cs typeface="Arial" panose="020B0604020202020204" pitchFamily="34" charset="0"/>
              </a:rPr>
              <a:t>Todos los expedientes deben contar con su carátula de identificación, con todos los campos llenados en su totalidad.</a:t>
            </a:r>
            <a:endParaRPr lang="en-US" sz="958" b="1" dirty="0">
              <a:latin typeface="Arial" panose="020B0604020202020204" pitchFamily="34" charset="0"/>
              <a:cs typeface="Arial" panose="020B0604020202020204" pitchFamily="34" charset="0"/>
            </a:endParaRPr>
          </a:p>
        </p:txBody>
      </p:sp>
      <p:sp>
        <p:nvSpPr>
          <p:cNvPr id="7" name="Shape 5">
            <a:extLst>
              <a:ext uri="{FF2B5EF4-FFF2-40B4-BE49-F238E27FC236}">
                <a16:creationId xmlns:a16="http://schemas.microsoft.com/office/drawing/2014/main" id="{5BB39D20-0D9D-7A5E-5223-034B1E1C57B9}"/>
              </a:ext>
            </a:extLst>
          </p:cNvPr>
          <p:cNvSpPr/>
          <p:nvPr/>
        </p:nvSpPr>
        <p:spPr>
          <a:xfrm>
            <a:off x="6709967" y="2286000"/>
            <a:ext cx="284361" cy="284361"/>
          </a:xfrm>
          <a:prstGeom prst="roundRect">
            <a:avLst>
              <a:gd name="adj" fmla="val 18667"/>
            </a:avLst>
          </a:prstGeom>
          <a:solidFill>
            <a:srgbClr val="F9D2D6"/>
          </a:solidFill>
          <a:ln w="7620">
            <a:solidFill>
              <a:srgbClr val="DFB8BC"/>
            </a:solidFill>
            <a:prstDash val="solid"/>
          </a:ln>
        </p:spPr>
        <p:txBody>
          <a:bodyPr/>
          <a:lstStyle/>
          <a:p>
            <a:endParaRPr lang="es-MX" sz="1500" b="1">
              <a:latin typeface="Arial" panose="020B0604020202020204" pitchFamily="34" charset="0"/>
              <a:cs typeface="Arial" panose="020B0604020202020204" pitchFamily="34" charset="0"/>
            </a:endParaRPr>
          </a:p>
        </p:txBody>
      </p:sp>
      <p:sp>
        <p:nvSpPr>
          <p:cNvPr id="8" name="Text 6">
            <a:extLst>
              <a:ext uri="{FF2B5EF4-FFF2-40B4-BE49-F238E27FC236}">
                <a16:creationId xmlns:a16="http://schemas.microsoft.com/office/drawing/2014/main" id="{705DDFA5-5882-3BEF-7774-D575242F747D}"/>
              </a:ext>
            </a:extLst>
          </p:cNvPr>
          <p:cNvSpPr/>
          <p:nvPr/>
        </p:nvSpPr>
        <p:spPr>
          <a:xfrm>
            <a:off x="6705600" y="2362200"/>
            <a:ext cx="199529" cy="249436"/>
          </a:xfrm>
          <a:prstGeom prst="rect">
            <a:avLst/>
          </a:prstGeom>
          <a:noFill/>
          <a:ln/>
        </p:spPr>
        <p:txBody>
          <a:bodyPr wrap="none" lIns="0" tIns="0" rIns="0" bIns="0" rtlCol="0" anchor="t"/>
          <a:lstStyle/>
          <a:p>
            <a:pPr algn="ctr">
              <a:lnSpc>
                <a:spcPts val="1542"/>
              </a:lnSpc>
            </a:pPr>
            <a:r>
              <a:rPr lang="en-US" sz="1542" b="1" dirty="0">
                <a:latin typeface="Arial" panose="020B0604020202020204" pitchFamily="34" charset="0"/>
                <a:ea typeface="Sora Semi Bold" pitchFamily="34" charset="-122"/>
                <a:cs typeface="Arial" panose="020B0604020202020204" pitchFamily="34" charset="0"/>
              </a:rPr>
              <a:t>  2</a:t>
            </a:r>
            <a:endParaRPr lang="en-US" sz="1542" b="1" dirty="0">
              <a:latin typeface="Arial" panose="020B0604020202020204" pitchFamily="34" charset="0"/>
              <a:cs typeface="Arial" panose="020B0604020202020204" pitchFamily="34" charset="0"/>
            </a:endParaRPr>
          </a:p>
        </p:txBody>
      </p:sp>
      <p:sp>
        <p:nvSpPr>
          <p:cNvPr id="9" name="Text 7">
            <a:extLst>
              <a:ext uri="{FF2B5EF4-FFF2-40B4-BE49-F238E27FC236}">
                <a16:creationId xmlns:a16="http://schemas.microsoft.com/office/drawing/2014/main" id="{F12D948A-EF1D-6A43-B820-0F36E0F048E5}"/>
              </a:ext>
            </a:extLst>
          </p:cNvPr>
          <p:cNvSpPr/>
          <p:nvPr/>
        </p:nvSpPr>
        <p:spPr>
          <a:xfrm>
            <a:off x="7074789" y="2377329"/>
            <a:ext cx="1890018" cy="207863"/>
          </a:xfrm>
          <a:prstGeom prst="rect">
            <a:avLst/>
          </a:prstGeom>
          <a:noFill/>
          <a:ln/>
        </p:spPr>
        <p:txBody>
          <a:bodyPr wrap="none" lIns="0" tIns="0" rIns="0" bIns="0" rtlCol="0" anchor="t"/>
          <a:lstStyle/>
          <a:p>
            <a:pPr>
              <a:lnSpc>
                <a:spcPts val="1625"/>
              </a:lnSpc>
            </a:pPr>
            <a:r>
              <a:rPr lang="en-US" sz="1292" b="1" dirty="0">
                <a:latin typeface="Arial" panose="020B0604020202020204" pitchFamily="34" charset="0"/>
                <a:ea typeface="Sora Semi Bold" pitchFamily="34" charset="-122"/>
                <a:cs typeface="Arial" panose="020B0604020202020204" pitchFamily="34" charset="0"/>
              </a:rPr>
              <a:t>Expedientes Cerrados</a:t>
            </a:r>
            <a:endParaRPr lang="en-US" sz="1292" b="1" dirty="0">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3933911D-26A6-EA50-57BC-5C4983E0460D}"/>
              </a:ext>
            </a:extLst>
          </p:cNvPr>
          <p:cNvSpPr/>
          <p:nvPr/>
        </p:nvSpPr>
        <p:spPr>
          <a:xfrm>
            <a:off x="7078366" y="2669084"/>
            <a:ext cx="3251597" cy="343694"/>
          </a:xfrm>
          <a:prstGeom prst="rect">
            <a:avLst/>
          </a:prstGeom>
          <a:noFill/>
          <a:ln/>
        </p:spPr>
        <p:txBody>
          <a:bodyPr wrap="square" lIns="0" tIns="0" rIns="0" bIns="0" rtlCol="0" anchor="t"/>
          <a:lstStyle/>
          <a:p>
            <a:pPr>
              <a:lnSpc>
                <a:spcPts val="1333"/>
              </a:lnSpc>
            </a:pPr>
            <a:r>
              <a:rPr lang="en-US" sz="958" b="1" dirty="0">
                <a:latin typeface="Arial" panose="020B0604020202020204" pitchFamily="34" charset="0"/>
                <a:ea typeface="Sora Light" pitchFamily="34" charset="-122"/>
                <a:cs typeface="Arial" panose="020B0604020202020204" pitchFamily="34" charset="0"/>
              </a:rPr>
              <a:t>Solo se enviarán expedientes con fecha de inicio y término completas.</a:t>
            </a:r>
            <a:endParaRPr lang="en-US" sz="958" b="1" dirty="0">
              <a:latin typeface="Arial" panose="020B0604020202020204" pitchFamily="34" charset="0"/>
              <a:cs typeface="Arial" panose="020B0604020202020204" pitchFamily="34" charset="0"/>
            </a:endParaRPr>
          </a:p>
        </p:txBody>
      </p:sp>
      <p:sp>
        <p:nvSpPr>
          <p:cNvPr id="11" name="Shape 9">
            <a:extLst>
              <a:ext uri="{FF2B5EF4-FFF2-40B4-BE49-F238E27FC236}">
                <a16:creationId xmlns:a16="http://schemas.microsoft.com/office/drawing/2014/main" id="{047281BA-5CA2-51A3-9061-760294C0FE08}"/>
              </a:ext>
            </a:extLst>
          </p:cNvPr>
          <p:cNvSpPr/>
          <p:nvPr/>
        </p:nvSpPr>
        <p:spPr>
          <a:xfrm>
            <a:off x="6709967" y="3124200"/>
            <a:ext cx="284361" cy="284361"/>
          </a:xfrm>
          <a:prstGeom prst="roundRect">
            <a:avLst>
              <a:gd name="adj" fmla="val 18667"/>
            </a:avLst>
          </a:prstGeom>
          <a:solidFill>
            <a:srgbClr val="F9D2D6"/>
          </a:solidFill>
          <a:ln w="7620">
            <a:solidFill>
              <a:srgbClr val="DFB8BC"/>
            </a:solidFill>
            <a:prstDash val="solid"/>
          </a:ln>
        </p:spPr>
        <p:txBody>
          <a:bodyPr/>
          <a:lstStyle/>
          <a:p>
            <a:endParaRPr lang="es-MX" sz="1500" b="1">
              <a:latin typeface="Arial" panose="020B0604020202020204" pitchFamily="34" charset="0"/>
              <a:cs typeface="Arial" panose="020B0604020202020204" pitchFamily="34" charset="0"/>
            </a:endParaRPr>
          </a:p>
        </p:txBody>
      </p:sp>
      <p:sp>
        <p:nvSpPr>
          <p:cNvPr id="12" name="Text 10">
            <a:extLst>
              <a:ext uri="{FF2B5EF4-FFF2-40B4-BE49-F238E27FC236}">
                <a16:creationId xmlns:a16="http://schemas.microsoft.com/office/drawing/2014/main" id="{A9AF1230-33BA-FF1D-DE72-EFEE84491ECA}"/>
              </a:ext>
            </a:extLst>
          </p:cNvPr>
          <p:cNvSpPr/>
          <p:nvPr/>
        </p:nvSpPr>
        <p:spPr>
          <a:xfrm>
            <a:off x="6748017" y="3207147"/>
            <a:ext cx="199529" cy="249436"/>
          </a:xfrm>
          <a:prstGeom prst="rect">
            <a:avLst/>
          </a:prstGeom>
          <a:noFill/>
          <a:ln/>
        </p:spPr>
        <p:txBody>
          <a:bodyPr wrap="none" lIns="0" tIns="0" rIns="0" bIns="0" rtlCol="0" anchor="t"/>
          <a:lstStyle/>
          <a:p>
            <a:pPr algn="ctr">
              <a:lnSpc>
                <a:spcPts val="1542"/>
              </a:lnSpc>
            </a:pPr>
            <a:r>
              <a:rPr lang="en-US" sz="1542" b="1" dirty="0">
                <a:latin typeface="Arial" panose="020B0604020202020204" pitchFamily="34" charset="0"/>
                <a:ea typeface="Sora Semi Bold" pitchFamily="34" charset="-122"/>
                <a:cs typeface="Arial" panose="020B0604020202020204" pitchFamily="34" charset="0"/>
              </a:rPr>
              <a:t>3</a:t>
            </a:r>
            <a:endParaRPr lang="en-US" sz="1542" b="1" dirty="0">
              <a:latin typeface="Arial" panose="020B0604020202020204" pitchFamily="34" charset="0"/>
              <a:cs typeface="Arial" panose="020B0604020202020204" pitchFamily="34" charset="0"/>
            </a:endParaRPr>
          </a:p>
        </p:txBody>
      </p:sp>
      <p:sp>
        <p:nvSpPr>
          <p:cNvPr id="13" name="Text 11">
            <a:extLst>
              <a:ext uri="{FF2B5EF4-FFF2-40B4-BE49-F238E27FC236}">
                <a16:creationId xmlns:a16="http://schemas.microsoft.com/office/drawing/2014/main" id="{80500374-757E-47B1-BB4D-48F8C3688DFA}"/>
              </a:ext>
            </a:extLst>
          </p:cNvPr>
          <p:cNvSpPr/>
          <p:nvPr/>
        </p:nvSpPr>
        <p:spPr>
          <a:xfrm>
            <a:off x="7078366" y="3233044"/>
            <a:ext cx="1662906" cy="207863"/>
          </a:xfrm>
          <a:prstGeom prst="rect">
            <a:avLst/>
          </a:prstGeom>
          <a:noFill/>
          <a:ln/>
        </p:spPr>
        <p:txBody>
          <a:bodyPr wrap="none" lIns="0" tIns="0" rIns="0" bIns="0" rtlCol="0" anchor="t"/>
          <a:lstStyle/>
          <a:p>
            <a:pPr>
              <a:lnSpc>
                <a:spcPts val="1625"/>
              </a:lnSpc>
            </a:pPr>
            <a:r>
              <a:rPr lang="en-US" sz="1292" b="1" dirty="0">
                <a:latin typeface="Arial" panose="020B0604020202020204" pitchFamily="34" charset="0"/>
                <a:ea typeface="Sora Semi Bold" pitchFamily="34" charset="-122"/>
                <a:cs typeface="Arial" panose="020B0604020202020204" pitchFamily="34" charset="0"/>
              </a:rPr>
              <a:t>Foliación</a:t>
            </a:r>
            <a:endParaRPr lang="en-US" sz="1292" b="1" dirty="0">
              <a:latin typeface="Arial" panose="020B0604020202020204" pitchFamily="34" charset="0"/>
              <a:cs typeface="Arial" panose="020B0604020202020204" pitchFamily="34" charset="0"/>
            </a:endParaRPr>
          </a:p>
        </p:txBody>
      </p:sp>
      <p:sp>
        <p:nvSpPr>
          <p:cNvPr id="14" name="Text 12">
            <a:extLst>
              <a:ext uri="{FF2B5EF4-FFF2-40B4-BE49-F238E27FC236}">
                <a16:creationId xmlns:a16="http://schemas.microsoft.com/office/drawing/2014/main" id="{FF6D0927-D6AD-6CFE-7FB8-EE4E176100D8}"/>
              </a:ext>
            </a:extLst>
          </p:cNvPr>
          <p:cNvSpPr/>
          <p:nvPr/>
        </p:nvSpPr>
        <p:spPr>
          <a:xfrm>
            <a:off x="7078366" y="3529311"/>
            <a:ext cx="3251597" cy="343694"/>
          </a:xfrm>
          <a:prstGeom prst="rect">
            <a:avLst/>
          </a:prstGeom>
          <a:noFill/>
          <a:ln/>
        </p:spPr>
        <p:txBody>
          <a:bodyPr wrap="square" lIns="0" tIns="0" rIns="0" bIns="0" rtlCol="0" anchor="t"/>
          <a:lstStyle/>
          <a:p>
            <a:pPr>
              <a:lnSpc>
                <a:spcPts val="1333"/>
              </a:lnSpc>
            </a:pPr>
            <a:r>
              <a:rPr lang="en-US" sz="958" b="1" dirty="0">
                <a:latin typeface="Arial" panose="020B0604020202020204" pitchFamily="34" charset="0"/>
                <a:ea typeface="Sora Light" pitchFamily="34" charset="-122"/>
                <a:cs typeface="Arial" panose="020B0604020202020204" pitchFamily="34" charset="0"/>
              </a:rPr>
              <a:t>Foliar todas las hojas del contenido de cada expediente y anotar la cantidad total en la carátula.</a:t>
            </a:r>
            <a:endParaRPr lang="en-US" sz="958" b="1" dirty="0">
              <a:latin typeface="Arial" panose="020B0604020202020204" pitchFamily="34" charset="0"/>
              <a:cs typeface="Arial" panose="020B0604020202020204" pitchFamily="34" charset="0"/>
            </a:endParaRPr>
          </a:p>
        </p:txBody>
      </p:sp>
      <p:sp>
        <p:nvSpPr>
          <p:cNvPr id="15" name="Shape 13">
            <a:extLst>
              <a:ext uri="{FF2B5EF4-FFF2-40B4-BE49-F238E27FC236}">
                <a16:creationId xmlns:a16="http://schemas.microsoft.com/office/drawing/2014/main" id="{AEAF2AD3-EC08-25B2-3AA9-9DD16AB4132E}"/>
              </a:ext>
            </a:extLst>
          </p:cNvPr>
          <p:cNvSpPr/>
          <p:nvPr/>
        </p:nvSpPr>
        <p:spPr>
          <a:xfrm>
            <a:off x="6705600" y="4028265"/>
            <a:ext cx="284361" cy="284361"/>
          </a:xfrm>
          <a:prstGeom prst="roundRect">
            <a:avLst>
              <a:gd name="adj" fmla="val 18667"/>
            </a:avLst>
          </a:prstGeom>
          <a:solidFill>
            <a:srgbClr val="F9D2D6"/>
          </a:solidFill>
          <a:ln w="7620">
            <a:solidFill>
              <a:srgbClr val="DFB8BC"/>
            </a:solidFill>
            <a:prstDash val="solid"/>
          </a:ln>
        </p:spPr>
        <p:txBody>
          <a:bodyPr/>
          <a:lstStyle/>
          <a:p>
            <a:endParaRPr lang="es-MX" sz="1500" b="1">
              <a:latin typeface="Arial" panose="020B0604020202020204" pitchFamily="34" charset="0"/>
              <a:cs typeface="Arial" panose="020B0604020202020204" pitchFamily="34" charset="0"/>
            </a:endParaRPr>
          </a:p>
        </p:txBody>
      </p:sp>
      <p:sp>
        <p:nvSpPr>
          <p:cNvPr id="16" name="Text 14">
            <a:extLst>
              <a:ext uri="{FF2B5EF4-FFF2-40B4-BE49-F238E27FC236}">
                <a16:creationId xmlns:a16="http://schemas.microsoft.com/office/drawing/2014/main" id="{158F4A7F-5181-FD3A-1DE1-D6ECF94B0DCB}"/>
              </a:ext>
            </a:extLst>
          </p:cNvPr>
          <p:cNvSpPr/>
          <p:nvPr/>
        </p:nvSpPr>
        <p:spPr>
          <a:xfrm>
            <a:off x="6752383" y="4065389"/>
            <a:ext cx="199529" cy="249436"/>
          </a:xfrm>
          <a:prstGeom prst="rect">
            <a:avLst/>
          </a:prstGeom>
          <a:noFill/>
          <a:ln/>
        </p:spPr>
        <p:txBody>
          <a:bodyPr wrap="none" lIns="0" tIns="0" rIns="0" bIns="0" rtlCol="0" anchor="t"/>
          <a:lstStyle/>
          <a:p>
            <a:pPr algn="ctr">
              <a:lnSpc>
                <a:spcPts val="1542"/>
              </a:lnSpc>
            </a:pPr>
            <a:r>
              <a:rPr lang="en-US" sz="1542" b="1" dirty="0">
                <a:latin typeface="Arial" panose="020B0604020202020204" pitchFamily="34" charset="0"/>
                <a:ea typeface="Sora Semi Bold" pitchFamily="34" charset="-122"/>
                <a:cs typeface="Arial" panose="020B0604020202020204" pitchFamily="34" charset="0"/>
              </a:rPr>
              <a:t>4</a:t>
            </a:r>
            <a:endParaRPr lang="en-US" sz="1542" b="1" dirty="0">
              <a:latin typeface="Arial" panose="020B0604020202020204" pitchFamily="34" charset="0"/>
              <a:cs typeface="Arial" panose="020B0604020202020204" pitchFamily="34" charset="0"/>
            </a:endParaRPr>
          </a:p>
        </p:txBody>
      </p:sp>
      <p:sp>
        <p:nvSpPr>
          <p:cNvPr id="17" name="Text 15">
            <a:extLst>
              <a:ext uri="{FF2B5EF4-FFF2-40B4-BE49-F238E27FC236}">
                <a16:creationId xmlns:a16="http://schemas.microsoft.com/office/drawing/2014/main" id="{26A33A84-A1FF-5E9D-D37E-84F704379145}"/>
              </a:ext>
            </a:extLst>
          </p:cNvPr>
          <p:cNvSpPr/>
          <p:nvPr/>
        </p:nvSpPr>
        <p:spPr>
          <a:xfrm>
            <a:off x="7078366" y="4093269"/>
            <a:ext cx="1811536" cy="207863"/>
          </a:xfrm>
          <a:prstGeom prst="rect">
            <a:avLst/>
          </a:prstGeom>
          <a:noFill/>
          <a:ln/>
        </p:spPr>
        <p:txBody>
          <a:bodyPr wrap="none" lIns="0" tIns="0" rIns="0" bIns="0" rtlCol="0" anchor="t"/>
          <a:lstStyle/>
          <a:p>
            <a:pPr>
              <a:lnSpc>
                <a:spcPts val="1625"/>
              </a:lnSpc>
            </a:pPr>
            <a:r>
              <a:rPr lang="en-US" sz="1292" b="1" dirty="0">
                <a:latin typeface="Arial" panose="020B0604020202020204" pitchFamily="34" charset="0"/>
                <a:ea typeface="Sora Semi Bold" pitchFamily="34" charset="-122"/>
                <a:cs typeface="Arial" panose="020B0604020202020204" pitchFamily="34" charset="0"/>
              </a:rPr>
              <a:t>Acomodo Progresivo</a:t>
            </a:r>
            <a:endParaRPr lang="en-US" sz="1292" b="1" dirty="0">
              <a:latin typeface="Arial" panose="020B0604020202020204" pitchFamily="34" charset="0"/>
              <a:cs typeface="Arial" panose="020B0604020202020204" pitchFamily="34" charset="0"/>
            </a:endParaRPr>
          </a:p>
        </p:txBody>
      </p:sp>
      <p:sp>
        <p:nvSpPr>
          <p:cNvPr id="18" name="Text 16">
            <a:extLst>
              <a:ext uri="{FF2B5EF4-FFF2-40B4-BE49-F238E27FC236}">
                <a16:creationId xmlns:a16="http://schemas.microsoft.com/office/drawing/2014/main" id="{E08F530A-873F-DCF4-6FD1-20AE1AABF948}"/>
              </a:ext>
            </a:extLst>
          </p:cNvPr>
          <p:cNvSpPr/>
          <p:nvPr/>
        </p:nvSpPr>
        <p:spPr>
          <a:xfrm>
            <a:off x="7078366" y="4389537"/>
            <a:ext cx="3251597" cy="515541"/>
          </a:xfrm>
          <a:prstGeom prst="rect">
            <a:avLst/>
          </a:prstGeom>
          <a:noFill/>
          <a:ln/>
        </p:spPr>
        <p:txBody>
          <a:bodyPr wrap="square" lIns="0" tIns="0" rIns="0" bIns="0" rtlCol="0" anchor="t"/>
          <a:lstStyle/>
          <a:p>
            <a:pPr>
              <a:lnSpc>
                <a:spcPts val="1333"/>
              </a:lnSpc>
            </a:pPr>
            <a:r>
              <a:rPr lang="en-US" sz="958" b="1" dirty="0">
                <a:latin typeface="Arial" panose="020B0604020202020204" pitchFamily="34" charset="0"/>
                <a:ea typeface="Sora Light" pitchFamily="34" charset="-122"/>
                <a:cs typeface="Arial" panose="020B0604020202020204" pitchFamily="34" charset="0"/>
              </a:rPr>
              <a:t>Organizar los expedientes dentro de la caja de manera progresiva según el inventario de expedientes transferidos. (numeración de expedientes).</a:t>
            </a:r>
            <a:endParaRPr lang="en-US" sz="958" b="1" dirty="0">
              <a:latin typeface="Arial" panose="020B0604020202020204" pitchFamily="34" charset="0"/>
              <a:cs typeface="Arial" panose="020B0604020202020204" pitchFamily="34" charset="0"/>
            </a:endParaRPr>
          </a:p>
        </p:txBody>
      </p:sp>
      <p:sp>
        <p:nvSpPr>
          <p:cNvPr id="19" name="Shape 17">
            <a:extLst>
              <a:ext uri="{FF2B5EF4-FFF2-40B4-BE49-F238E27FC236}">
                <a16:creationId xmlns:a16="http://schemas.microsoft.com/office/drawing/2014/main" id="{5DBEC154-AFB2-9CFC-4D1B-A2110D0888E7}"/>
              </a:ext>
            </a:extLst>
          </p:cNvPr>
          <p:cNvSpPr/>
          <p:nvPr/>
        </p:nvSpPr>
        <p:spPr>
          <a:xfrm>
            <a:off x="6705600" y="5048215"/>
            <a:ext cx="284361" cy="284361"/>
          </a:xfrm>
          <a:prstGeom prst="roundRect">
            <a:avLst>
              <a:gd name="adj" fmla="val 18667"/>
            </a:avLst>
          </a:prstGeom>
          <a:solidFill>
            <a:srgbClr val="F9D2D6"/>
          </a:solidFill>
          <a:ln w="7620">
            <a:solidFill>
              <a:srgbClr val="DFB8BC"/>
            </a:solidFill>
            <a:prstDash val="solid"/>
          </a:ln>
        </p:spPr>
        <p:txBody>
          <a:bodyPr/>
          <a:lstStyle/>
          <a:p>
            <a:endParaRPr lang="es-MX" sz="1500" b="1">
              <a:latin typeface="Arial" panose="020B0604020202020204" pitchFamily="34" charset="0"/>
              <a:cs typeface="Arial" panose="020B0604020202020204" pitchFamily="34" charset="0"/>
            </a:endParaRPr>
          </a:p>
        </p:txBody>
      </p:sp>
      <p:sp>
        <p:nvSpPr>
          <p:cNvPr id="20" name="Text 18">
            <a:extLst>
              <a:ext uri="{FF2B5EF4-FFF2-40B4-BE49-F238E27FC236}">
                <a16:creationId xmlns:a16="http://schemas.microsoft.com/office/drawing/2014/main" id="{7F4C7497-257A-A0D9-A724-EBAD82A843E2}"/>
              </a:ext>
            </a:extLst>
          </p:cNvPr>
          <p:cNvSpPr/>
          <p:nvPr/>
        </p:nvSpPr>
        <p:spPr>
          <a:xfrm>
            <a:off x="6752383" y="5097462"/>
            <a:ext cx="199529" cy="249436"/>
          </a:xfrm>
          <a:prstGeom prst="rect">
            <a:avLst/>
          </a:prstGeom>
          <a:noFill/>
          <a:ln/>
        </p:spPr>
        <p:txBody>
          <a:bodyPr wrap="none" lIns="0" tIns="0" rIns="0" bIns="0" rtlCol="0" anchor="t"/>
          <a:lstStyle/>
          <a:p>
            <a:pPr algn="ctr">
              <a:lnSpc>
                <a:spcPts val="1542"/>
              </a:lnSpc>
            </a:pPr>
            <a:r>
              <a:rPr lang="en-US" sz="1542" b="1" dirty="0">
                <a:latin typeface="Arial" panose="020B0604020202020204" pitchFamily="34" charset="0"/>
                <a:ea typeface="Sora Semi Bold" pitchFamily="34" charset="-122"/>
                <a:cs typeface="Arial" panose="020B0604020202020204" pitchFamily="34" charset="0"/>
              </a:rPr>
              <a:t>5</a:t>
            </a:r>
            <a:endParaRPr lang="en-US" sz="1542" b="1" dirty="0">
              <a:latin typeface="Arial" panose="020B0604020202020204" pitchFamily="34" charset="0"/>
              <a:cs typeface="Arial" panose="020B0604020202020204" pitchFamily="34" charset="0"/>
            </a:endParaRPr>
          </a:p>
        </p:txBody>
      </p:sp>
      <p:sp>
        <p:nvSpPr>
          <p:cNvPr id="21" name="Text 19">
            <a:extLst>
              <a:ext uri="{FF2B5EF4-FFF2-40B4-BE49-F238E27FC236}">
                <a16:creationId xmlns:a16="http://schemas.microsoft.com/office/drawing/2014/main" id="{884568EC-56F0-F740-389E-0AC16A2A74D8}"/>
              </a:ext>
            </a:extLst>
          </p:cNvPr>
          <p:cNvSpPr/>
          <p:nvPr/>
        </p:nvSpPr>
        <p:spPr>
          <a:xfrm>
            <a:off x="7078366" y="5125344"/>
            <a:ext cx="1662906" cy="207863"/>
          </a:xfrm>
          <a:prstGeom prst="rect">
            <a:avLst/>
          </a:prstGeom>
          <a:noFill/>
          <a:ln/>
        </p:spPr>
        <p:txBody>
          <a:bodyPr wrap="none" lIns="0" tIns="0" rIns="0" bIns="0" rtlCol="0" anchor="t"/>
          <a:lstStyle/>
          <a:p>
            <a:pPr>
              <a:lnSpc>
                <a:spcPts val="1625"/>
              </a:lnSpc>
            </a:pPr>
            <a:r>
              <a:rPr lang="en-US" sz="1292" b="1" dirty="0">
                <a:latin typeface="Arial" panose="020B0604020202020204" pitchFamily="34" charset="0"/>
                <a:ea typeface="Sora Semi Bold" pitchFamily="34" charset="-122"/>
                <a:cs typeface="Arial" panose="020B0604020202020204" pitchFamily="34" charset="0"/>
              </a:rPr>
              <a:t>Cajas de Plástico</a:t>
            </a:r>
            <a:endParaRPr lang="en-US" sz="1292" b="1" dirty="0">
              <a:latin typeface="Arial" panose="020B0604020202020204" pitchFamily="34" charset="0"/>
              <a:cs typeface="Arial" panose="020B0604020202020204" pitchFamily="34" charset="0"/>
            </a:endParaRPr>
          </a:p>
        </p:txBody>
      </p:sp>
      <p:sp>
        <p:nvSpPr>
          <p:cNvPr id="22" name="Text 20">
            <a:extLst>
              <a:ext uri="{FF2B5EF4-FFF2-40B4-BE49-F238E27FC236}">
                <a16:creationId xmlns:a16="http://schemas.microsoft.com/office/drawing/2014/main" id="{3CA031AB-0BCD-B9AB-80C6-9DFCC11B007C}"/>
              </a:ext>
            </a:extLst>
          </p:cNvPr>
          <p:cNvSpPr/>
          <p:nvPr/>
        </p:nvSpPr>
        <p:spPr>
          <a:xfrm>
            <a:off x="7078366" y="5421610"/>
            <a:ext cx="3251597" cy="687388"/>
          </a:xfrm>
          <a:prstGeom prst="rect">
            <a:avLst/>
          </a:prstGeom>
          <a:noFill/>
          <a:ln/>
        </p:spPr>
        <p:txBody>
          <a:bodyPr wrap="square" lIns="0" tIns="0" rIns="0" bIns="0" rtlCol="0" anchor="t"/>
          <a:lstStyle/>
          <a:p>
            <a:pPr>
              <a:lnSpc>
                <a:spcPts val="1333"/>
              </a:lnSpc>
            </a:pPr>
            <a:r>
              <a:rPr lang="en-US" sz="958" b="1" dirty="0">
                <a:latin typeface="Arial" panose="020B0604020202020204" pitchFamily="34" charset="0"/>
                <a:ea typeface="Sora Light" pitchFamily="34" charset="-122"/>
                <a:cs typeface="Arial" panose="020B0604020202020204" pitchFamily="34" charset="0"/>
              </a:rPr>
              <a:t>Solo se acepta documentación en cajas de archivo de plástico tamaño carta. Identificar la caja con marcador de tinta permanente en uno de los costados: número de caja, área y contenido.</a:t>
            </a:r>
            <a:endParaRPr lang="en-US" sz="958" b="1" dirty="0">
              <a:latin typeface="Arial" panose="020B0604020202020204" pitchFamily="34" charset="0"/>
              <a:cs typeface="Arial" panose="020B0604020202020204" pitchFamily="34" charset="0"/>
            </a:endParaRPr>
          </a:p>
        </p:txBody>
      </p:sp>
      <p:grpSp>
        <p:nvGrpSpPr>
          <p:cNvPr id="23" name="Grupo 22">
            <a:extLst>
              <a:ext uri="{FF2B5EF4-FFF2-40B4-BE49-F238E27FC236}">
                <a16:creationId xmlns:a16="http://schemas.microsoft.com/office/drawing/2014/main" id="{250AB48A-81BC-5DE4-E3EE-D51D7814EBB7}"/>
              </a:ext>
            </a:extLst>
          </p:cNvPr>
          <p:cNvGrpSpPr/>
          <p:nvPr/>
        </p:nvGrpSpPr>
        <p:grpSpPr>
          <a:xfrm>
            <a:off x="2448947" y="4298867"/>
            <a:ext cx="2407609" cy="2444284"/>
            <a:chOff x="3251557" y="5095831"/>
            <a:chExt cx="2889131" cy="2933141"/>
          </a:xfrm>
        </p:grpSpPr>
        <p:pic>
          <p:nvPicPr>
            <p:cNvPr id="24" name="Imagen 23">
              <a:extLst>
                <a:ext uri="{FF2B5EF4-FFF2-40B4-BE49-F238E27FC236}">
                  <a16:creationId xmlns:a16="http://schemas.microsoft.com/office/drawing/2014/main" id="{1B2A7BE4-F94A-C26B-BF67-17A0802729FC}"/>
                </a:ext>
              </a:extLst>
            </p:cNvPr>
            <p:cNvPicPr>
              <a:picLocks noChangeAspect="1"/>
            </p:cNvPicPr>
            <p:nvPr/>
          </p:nvPicPr>
          <p:blipFill>
            <a:blip r:embed="rId2"/>
            <a:srcRect r="4357" b="2526"/>
            <a:stretch>
              <a:fillRect/>
            </a:stretch>
          </p:blipFill>
          <p:spPr>
            <a:xfrm>
              <a:off x="3302456" y="5161359"/>
              <a:ext cx="2779886" cy="2802612"/>
            </a:xfrm>
            <a:prstGeom prst="rect">
              <a:avLst/>
            </a:prstGeom>
          </p:spPr>
        </p:pic>
        <p:sp>
          <p:nvSpPr>
            <p:cNvPr id="25" name="Rectángulo 24">
              <a:extLst>
                <a:ext uri="{FF2B5EF4-FFF2-40B4-BE49-F238E27FC236}">
                  <a16:creationId xmlns:a16="http://schemas.microsoft.com/office/drawing/2014/main" id="{D107C81A-E6BD-73F1-BF3F-FE5C328F4A31}"/>
                </a:ext>
              </a:extLst>
            </p:cNvPr>
            <p:cNvSpPr/>
            <p:nvPr/>
          </p:nvSpPr>
          <p:spPr>
            <a:xfrm>
              <a:off x="5604117" y="7409133"/>
              <a:ext cx="536571" cy="619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500"/>
            </a:p>
          </p:txBody>
        </p:sp>
        <p:sp>
          <p:nvSpPr>
            <p:cNvPr id="26" name="Rectángulo 25">
              <a:extLst>
                <a:ext uri="{FF2B5EF4-FFF2-40B4-BE49-F238E27FC236}">
                  <a16:creationId xmlns:a16="http://schemas.microsoft.com/office/drawing/2014/main" id="{710D5CDC-22C0-8214-CA76-135B8D049F66}"/>
                </a:ext>
              </a:extLst>
            </p:cNvPr>
            <p:cNvSpPr/>
            <p:nvPr/>
          </p:nvSpPr>
          <p:spPr>
            <a:xfrm>
              <a:off x="3251557" y="5095831"/>
              <a:ext cx="457200" cy="498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500"/>
            </a:p>
          </p:txBody>
        </p:sp>
      </p:grpSp>
      <p:pic>
        <p:nvPicPr>
          <p:cNvPr id="27" name="Imagen 26">
            <a:extLst>
              <a:ext uri="{FF2B5EF4-FFF2-40B4-BE49-F238E27FC236}">
                <a16:creationId xmlns:a16="http://schemas.microsoft.com/office/drawing/2014/main" id="{10C33F43-8C85-B336-8924-ACFFBD24EB3E}"/>
              </a:ext>
            </a:extLst>
          </p:cNvPr>
          <p:cNvPicPr>
            <a:picLocks noChangeAspect="1"/>
          </p:cNvPicPr>
          <p:nvPr/>
        </p:nvPicPr>
        <p:blipFill>
          <a:blip r:embed="rId3"/>
          <a:srcRect l="2457" t="29715" b="7858"/>
          <a:stretch>
            <a:fillRect/>
          </a:stretch>
        </p:blipFill>
        <p:spPr>
          <a:xfrm>
            <a:off x="625673" y="1297383"/>
            <a:ext cx="2955727" cy="2681651"/>
          </a:xfrm>
          <a:prstGeom prst="rect">
            <a:avLst/>
          </a:prstGeom>
        </p:spPr>
      </p:pic>
      <p:pic>
        <p:nvPicPr>
          <p:cNvPr id="28" name="Imagen 27">
            <a:extLst>
              <a:ext uri="{FF2B5EF4-FFF2-40B4-BE49-F238E27FC236}">
                <a16:creationId xmlns:a16="http://schemas.microsoft.com/office/drawing/2014/main" id="{8E786A42-BBC3-31F3-576A-AD1552F6E642}"/>
              </a:ext>
            </a:extLst>
          </p:cNvPr>
          <p:cNvPicPr>
            <a:picLocks noChangeAspect="1"/>
          </p:cNvPicPr>
          <p:nvPr/>
        </p:nvPicPr>
        <p:blipFill>
          <a:blip r:embed="rId4"/>
          <a:srcRect l="16152" t="34598" r="12052" b="13013"/>
          <a:stretch>
            <a:fillRect/>
          </a:stretch>
        </p:blipFill>
        <p:spPr>
          <a:xfrm>
            <a:off x="3870096" y="1279741"/>
            <a:ext cx="2715203" cy="2730432"/>
          </a:xfrm>
          <a:prstGeom prst="rect">
            <a:avLst/>
          </a:prstGeom>
        </p:spPr>
      </p:pic>
    </p:spTree>
    <p:extLst>
      <p:ext uri="{BB962C8B-B14F-4D97-AF65-F5344CB8AC3E}">
        <p14:creationId xmlns:p14="http://schemas.microsoft.com/office/powerpoint/2010/main" val="2915818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D07818-5500-DB63-CC6D-70502FEB81C7}"/>
              </a:ext>
            </a:extLst>
          </p:cNvPr>
          <p:cNvSpPr/>
          <p:nvPr/>
        </p:nvSpPr>
        <p:spPr>
          <a:xfrm>
            <a:off x="3083867" y="724682"/>
            <a:ext cx="8477400" cy="592832"/>
          </a:xfrm>
          <a:prstGeom prst="rect">
            <a:avLst/>
          </a:prstGeom>
          <a:noFill/>
          <a:ln/>
        </p:spPr>
        <p:txBody>
          <a:bodyPr wrap="none" lIns="0" tIns="0" rIns="0" bIns="0" rtlCol="0" anchor="t"/>
          <a:lstStyle/>
          <a:p>
            <a:pP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Formatos Requeridos para la Recepción</a:t>
            </a:r>
            <a:endParaRPr lang="en-US" sz="3708" dirty="0">
              <a:latin typeface="Arial" panose="020B0604020202020204" pitchFamily="34" charset="0"/>
              <a:cs typeface="Arial" panose="020B0604020202020204" pitchFamily="34" charset="0"/>
            </a:endParaRPr>
          </a:p>
        </p:txBody>
      </p:sp>
      <p:sp>
        <p:nvSpPr>
          <p:cNvPr id="3" name="Shape 1">
            <a:extLst>
              <a:ext uri="{FF2B5EF4-FFF2-40B4-BE49-F238E27FC236}">
                <a16:creationId xmlns:a16="http://schemas.microsoft.com/office/drawing/2014/main" id="{EE72A19A-C47F-CAD7-62D4-AC95AE0A6DB2}"/>
              </a:ext>
            </a:extLst>
          </p:cNvPr>
          <p:cNvSpPr/>
          <p:nvPr/>
        </p:nvSpPr>
        <p:spPr>
          <a:xfrm>
            <a:off x="630733" y="1451869"/>
            <a:ext cx="5375275" cy="2219523"/>
          </a:xfrm>
          <a:prstGeom prst="roundRect">
            <a:avLst>
              <a:gd name="adj" fmla="val 3410"/>
            </a:avLst>
          </a:prstGeom>
          <a:solidFill>
            <a:srgbClr val="FFFFFF"/>
          </a:solidFill>
          <a:ln w="3048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4" name="Shape 2">
            <a:extLst>
              <a:ext uri="{FF2B5EF4-FFF2-40B4-BE49-F238E27FC236}">
                <a16:creationId xmlns:a16="http://schemas.microsoft.com/office/drawing/2014/main" id="{6E7FB3A8-DC90-B62A-B150-5ED0BE58B300}"/>
              </a:ext>
            </a:extLst>
          </p:cNvPr>
          <p:cNvSpPr/>
          <p:nvPr/>
        </p:nvSpPr>
        <p:spPr>
          <a:xfrm>
            <a:off x="656133" y="1477269"/>
            <a:ext cx="5324475" cy="540643"/>
          </a:xfrm>
          <a:prstGeom prst="roundRect">
            <a:avLst>
              <a:gd name="adj" fmla="val 8363"/>
            </a:avLst>
          </a:prstGeom>
          <a:solidFill>
            <a:srgbClr val="F9D2D6"/>
          </a:solidFill>
          <a:ln/>
        </p:spPr>
        <p:txBody>
          <a:bodyPr/>
          <a:lstStyle/>
          <a:p>
            <a:endParaRPr lang="es-MX" sz="150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76D2545E-DB9C-8C5B-29F8-676FD023C44B}"/>
              </a:ext>
            </a:extLst>
          </p:cNvPr>
          <p:cNvSpPr/>
          <p:nvPr/>
        </p:nvSpPr>
        <p:spPr>
          <a:xfrm>
            <a:off x="3183235" y="1575494"/>
            <a:ext cx="270272" cy="337840"/>
          </a:xfrm>
          <a:prstGeom prst="rect">
            <a:avLst/>
          </a:prstGeom>
          <a:noFill/>
          <a:ln/>
        </p:spPr>
        <p:txBody>
          <a:bodyPr wrap="none" lIns="0" tIns="0" rIns="0" bIns="0" rtlCol="0" anchor="t"/>
          <a:lstStyle/>
          <a:p>
            <a:pPr>
              <a:lnSpc>
                <a:spcPts val="2125"/>
              </a:lnSpc>
            </a:pPr>
            <a:r>
              <a:rPr lang="en-US" sz="2125" dirty="0">
                <a:solidFill>
                  <a:srgbClr val="3B3535"/>
                </a:solidFill>
                <a:latin typeface="Arial" panose="020B0604020202020204" pitchFamily="34" charset="0"/>
                <a:ea typeface="Sora Semi Bold" pitchFamily="34" charset="-122"/>
                <a:cs typeface="Arial" panose="020B0604020202020204" pitchFamily="34" charset="0"/>
              </a:rPr>
              <a:t>1</a:t>
            </a:r>
            <a:endParaRPr lang="en-US" sz="2125" dirty="0">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3F200224-C2D3-A366-B7EB-AD0B5B6CFB3D}"/>
              </a:ext>
            </a:extLst>
          </p:cNvPr>
          <p:cNvSpPr/>
          <p:nvPr/>
        </p:nvSpPr>
        <p:spPr>
          <a:xfrm>
            <a:off x="836315" y="2197794"/>
            <a:ext cx="3156446" cy="296367"/>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Carátula de Identificación</a:t>
            </a:r>
            <a:endParaRPr lang="en-US" sz="1833" dirty="0">
              <a:latin typeface="Arial" panose="020B0604020202020204" pitchFamily="34" charset="0"/>
              <a:cs typeface="Arial" panose="020B0604020202020204" pitchFamily="34" charset="0"/>
            </a:endParaRPr>
          </a:p>
        </p:txBody>
      </p:sp>
      <p:sp>
        <p:nvSpPr>
          <p:cNvPr id="7" name="Text 5">
            <a:extLst>
              <a:ext uri="{FF2B5EF4-FFF2-40B4-BE49-F238E27FC236}">
                <a16:creationId xmlns:a16="http://schemas.microsoft.com/office/drawing/2014/main" id="{157A6333-31B7-11D5-7364-9E5E61AE5419}"/>
              </a:ext>
            </a:extLst>
          </p:cNvPr>
          <p:cNvSpPr/>
          <p:nvPr/>
        </p:nvSpPr>
        <p:spPr>
          <a:xfrm>
            <a:off x="836315" y="2602012"/>
            <a:ext cx="4964113" cy="863798"/>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Todos los expedientes deben contar con carátula de identificación llenada completamente. Consultar ejemplo proporcionado.</a:t>
            </a:r>
            <a:endParaRPr lang="en-US" sz="1417" dirty="0">
              <a:latin typeface="Arial" panose="020B0604020202020204" pitchFamily="34" charset="0"/>
              <a:cs typeface="Arial" panose="020B0604020202020204" pitchFamily="34" charset="0"/>
            </a:endParaRPr>
          </a:p>
        </p:txBody>
      </p:sp>
      <p:sp>
        <p:nvSpPr>
          <p:cNvPr id="8" name="Shape 6">
            <a:extLst>
              <a:ext uri="{FF2B5EF4-FFF2-40B4-BE49-F238E27FC236}">
                <a16:creationId xmlns:a16="http://schemas.microsoft.com/office/drawing/2014/main" id="{D971FAE8-4C06-93FC-9736-AA787A56F622}"/>
              </a:ext>
            </a:extLst>
          </p:cNvPr>
          <p:cNvSpPr/>
          <p:nvPr/>
        </p:nvSpPr>
        <p:spPr>
          <a:xfrm>
            <a:off x="6185893" y="1451869"/>
            <a:ext cx="5375374" cy="2219523"/>
          </a:xfrm>
          <a:prstGeom prst="roundRect">
            <a:avLst>
              <a:gd name="adj" fmla="val 3410"/>
            </a:avLst>
          </a:prstGeom>
          <a:solidFill>
            <a:srgbClr val="FFFFFF"/>
          </a:solidFill>
          <a:ln w="3048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9" name="Shape 7">
            <a:extLst>
              <a:ext uri="{FF2B5EF4-FFF2-40B4-BE49-F238E27FC236}">
                <a16:creationId xmlns:a16="http://schemas.microsoft.com/office/drawing/2014/main" id="{A4C8792D-CF83-D2FE-8D52-208D7D030328}"/>
              </a:ext>
            </a:extLst>
          </p:cNvPr>
          <p:cNvSpPr/>
          <p:nvPr/>
        </p:nvSpPr>
        <p:spPr>
          <a:xfrm>
            <a:off x="6211293" y="1477269"/>
            <a:ext cx="5324574" cy="540643"/>
          </a:xfrm>
          <a:prstGeom prst="roundRect">
            <a:avLst>
              <a:gd name="adj" fmla="val 8363"/>
            </a:avLst>
          </a:prstGeom>
          <a:solidFill>
            <a:srgbClr val="F9D2D6"/>
          </a:solidFill>
          <a:ln/>
        </p:spPr>
        <p:txBody>
          <a:bodyPr/>
          <a:lstStyle/>
          <a:p>
            <a:endParaRPr lang="es-MX" sz="1500">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BC3EA168-5F36-86B5-4294-B7B3C7913193}"/>
              </a:ext>
            </a:extLst>
          </p:cNvPr>
          <p:cNvSpPr/>
          <p:nvPr/>
        </p:nvSpPr>
        <p:spPr>
          <a:xfrm>
            <a:off x="8738394" y="1575494"/>
            <a:ext cx="270272" cy="337840"/>
          </a:xfrm>
          <a:prstGeom prst="rect">
            <a:avLst/>
          </a:prstGeom>
          <a:noFill/>
          <a:ln/>
        </p:spPr>
        <p:txBody>
          <a:bodyPr wrap="none" lIns="0" tIns="0" rIns="0" bIns="0" rtlCol="0" anchor="t"/>
          <a:lstStyle/>
          <a:p>
            <a:pPr>
              <a:lnSpc>
                <a:spcPts val="2125"/>
              </a:lnSpc>
            </a:pPr>
            <a:r>
              <a:rPr lang="en-US" sz="2125" dirty="0">
                <a:solidFill>
                  <a:srgbClr val="3B3535"/>
                </a:solidFill>
                <a:latin typeface="Arial" panose="020B0604020202020204" pitchFamily="34" charset="0"/>
                <a:ea typeface="Sora Semi Bold" pitchFamily="34" charset="-122"/>
                <a:cs typeface="Arial" panose="020B0604020202020204" pitchFamily="34" charset="0"/>
              </a:rPr>
              <a:t>2</a:t>
            </a:r>
            <a:endParaRPr lang="en-US" sz="2125" dirty="0">
              <a:latin typeface="Arial" panose="020B0604020202020204" pitchFamily="34" charset="0"/>
              <a:cs typeface="Arial" panose="020B0604020202020204" pitchFamily="34" charset="0"/>
            </a:endParaRPr>
          </a:p>
        </p:txBody>
      </p:sp>
      <p:sp>
        <p:nvSpPr>
          <p:cNvPr id="11" name="Text 9">
            <a:extLst>
              <a:ext uri="{FF2B5EF4-FFF2-40B4-BE49-F238E27FC236}">
                <a16:creationId xmlns:a16="http://schemas.microsoft.com/office/drawing/2014/main" id="{8560753E-E91D-A672-368B-9B3E2F5F3FB0}"/>
              </a:ext>
            </a:extLst>
          </p:cNvPr>
          <p:cNvSpPr/>
          <p:nvPr/>
        </p:nvSpPr>
        <p:spPr>
          <a:xfrm>
            <a:off x="6391474" y="2197794"/>
            <a:ext cx="4250829" cy="296367"/>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Solicitud de Transferencia Primaria</a:t>
            </a:r>
            <a:endParaRPr lang="en-US" sz="1833" dirty="0">
              <a:latin typeface="Arial" panose="020B0604020202020204" pitchFamily="34" charset="0"/>
              <a:cs typeface="Arial" panose="020B0604020202020204" pitchFamily="34" charset="0"/>
            </a:endParaRPr>
          </a:p>
        </p:txBody>
      </p:sp>
      <p:sp>
        <p:nvSpPr>
          <p:cNvPr id="12" name="Text 10">
            <a:extLst>
              <a:ext uri="{FF2B5EF4-FFF2-40B4-BE49-F238E27FC236}">
                <a16:creationId xmlns:a16="http://schemas.microsoft.com/office/drawing/2014/main" id="{7EEBD772-D6B6-82FA-3323-1E574E7B6480}"/>
              </a:ext>
            </a:extLst>
          </p:cNvPr>
          <p:cNvSpPr/>
          <p:nvPr/>
        </p:nvSpPr>
        <p:spPr>
          <a:xfrm>
            <a:off x="6391473" y="2602012"/>
            <a:ext cx="4964212" cy="575866"/>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Formato 08-DAF-P11-F04/REV.04, firmado por el titular del área que solicita la transferencia.</a:t>
            </a:r>
            <a:endParaRPr lang="en-US" sz="1417" dirty="0">
              <a:latin typeface="Arial" panose="020B0604020202020204" pitchFamily="34" charset="0"/>
              <a:cs typeface="Arial" panose="020B0604020202020204" pitchFamily="34" charset="0"/>
            </a:endParaRPr>
          </a:p>
        </p:txBody>
      </p:sp>
      <p:sp>
        <p:nvSpPr>
          <p:cNvPr id="13" name="Shape 11">
            <a:extLst>
              <a:ext uri="{FF2B5EF4-FFF2-40B4-BE49-F238E27FC236}">
                <a16:creationId xmlns:a16="http://schemas.microsoft.com/office/drawing/2014/main" id="{A720B3A5-3FEB-F4F4-D955-2BC1B3FAF36C}"/>
              </a:ext>
            </a:extLst>
          </p:cNvPr>
          <p:cNvSpPr/>
          <p:nvPr/>
        </p:nvSpPr>
        <p:spPr>
          <a:xfrm>
            <a:off x="630733" y="3851275"/>
            <a:ext cx="5375275" cy="2507457"/>
          </a:xfrm>
          <a:prstGeom prst="roundRect">
            <a:avLst>
              <a:gd name="adj" fmla="val 3019"/>
            </a:avLst>
          </a:prstGeom>
          <a:solidFill>
            <a:srgbClr val="FFFFFF"/>
          </a:solidFill>
          <a:ln w="3048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14" name="Shape 12">
            <a:extLst>
              <a:ext uri="{FF2B5EF4-FFF2-40B4-BE49-F238E27FC236}">
                <a16:creationId xmlns:a16="http://schemas.microsoft.com/office/drawing/2014/main" id="{631A9E74-2C8B-B0A4-B57C-7FB2D1062AFF}"/>
              </a:ext>
            </a:extLst>
          </p:cNvPr>
          <p:cNvSpPr/>
          <p:nvPr/>
        </p:nvSpPr>
        <p:spPr>
          <a:xfrm>
            <a:off x="656133" y="3876675"/>
            <a:ext cx="5324475" cy="540643"/>
          </a:xfrm>
          <a:prstGeom prst="roundRect">
            <a:avLst>
              <a:gd name="adj" fmla="val 8363"/>
            </a:avLst>
          </a:prstGeom>
          <a:solidFill>
            <a:srgbClr val="F9D2D6"/>
          </a:solidFill>
          <a:ln/>
        </p:spPr>
        <p:txBody>
          <a:bodyPr/>
          <a:lstStyle/>
          <a:p>
            <a:endParaRPr lang="es-MX" sz="1500">
              <a:latin typeface="Arial" panose="020B0604020202020204" pitchFamily="34" charset="0"/>
              <a:cs typeface="Arial" panose="020B0604020202020204" pitchFamily="34" charset="0"/>
            </a:endParaRPr>
          </a:p>
        </p:txBody>
      </p:sp>
      <p:sp>
        <p:nvSpPr>
          <p:cNvPr id="15" name="Text 13">
            <a:extLst>
              <a:ext uri="{FF2B5EF4-FFF2-40B4-BE49-F238E27FC236}">
                <a16:creationId xmlns:a16="http://schemas.microsoft.com/office/drawing/2014/main" id="{39FE64B9-ABF1-60C6-9BB2-2CCE3FF0DBBB}"/>
              </a:ext>
            </a:extLst>
          </p:cNvPr>
          <p:cNvSpPr/>
          <p:nvPr/>
        </p:nvSpPr>
        <p:spPr>
          <a:xfrm>
            <a:off x="3183235" y="3974902"/>
            <a:ext cx="270272" cy="337840"/>
          </a:xfrm>
          <a:prstGeom prst="rect">
            <a:avLst/>
          </a:prstGeom>
          <a:noFill/>
          <a:ln/>
        </p:spPr>
        <p:txBody>
          <a:bodyPr wrap="none" lIns="0" tIns="0" rIns="0" bIns="0" rtlCol="0" anchor="t"/>
          <a:lstStyle/>
          <a:p>
            <a:pPr>
              <a:lnSpc>
                <a:spcPts val="2125"/>
              </a:lnSpc>
            </a:pPr>
            <a:r>
              <a:rPr lang="en-US" sz="2125" dirty="0">
                <a:solidFill>
                  <a:srgbClr val="3B3535"/>
                </a:solidFill>
                <a:latin typeface="Arial" panose="020B0604020202020204" pitchFamily="34" charset="0"/>
                <a:ea typeface="Sora Semi Bold" pitchFamily="34" charset="-122"/>
                <a:cs typeface="Arial" panose="020B0604020202020204" pitchFamily="34" charset="0"/>
              </a:rPr>
              <a:t>3</a:t>
            </a:r>
            <a:endParaRPr lang="en-US" sz="2125" dirty="0">
              <a:latin typeface="Arial" panose="020B0604020202020204" pitchFamily="34" charset="0"/>
              <a:cs typeface="Arial" panose="020B0604020202020204" pitchFamily="34" charset="0"/>
            </a:endParaRPr>
          </a:p>
        </p:txBody>
      </p:sp>
      <p:sp>
        <p:nvSpPr>
          <p:cNvPr id="16" name="Text 14">
            <a:extLst>
              <a:ext uri="{FF2B5EF4-FFF2-40B4-BE49-F238E27FC236}">
                <a16:creationId xmlns:a16="http://schemas.microsoft.com/office/drawing/2014/main" id="{82A80F6E-D004-1697-B680-836BE8AE5358}"/>
              </a:ext>
            </a:extLst>
          </p:cNvPr>
          <p:cNvSpPr/>
          <p:nvPr/>
        </p:nvSpPr>
        <p:spPr>
          <a:xfrm>
            <a:off x="836315" y="4597202"/>
            <a:ext cx="4752578" cy="296367"/>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Inventario de Expedientes Transferidos</a:t>
            </a:r>
            <a:endParaRPr lang="en-US" sz="1833" dirty="0">
              <a:latin typeface="Arial" panose="020B0604020202020204" pitchFamily="34" charset="0"/>
              <a:cs typeface="Arial" panose="020B0604020202020204" pitchFamily="34" charset="0"/>
            </a:endParaRPr>
          </a:p>
        </p:txBody>
      </p:sp>
      <p:sp>
        <p:nvSpPr>
          <p:cNvPr id="17" name="Text 15">
            <a:extLst>
              <a:ext uri="{FF2B5EF4-FFF2-40B4-BE49-F238E27FC236}">
                <a16:creationId xmlns:a16="http://schemas.microsoft.com/office/drawing/2014/main" id="{94003B61-313A-888D-4AFB-AFA04F5C615A}"/>
              </a:ext>
            </a:extLst>
          </p:cNvPr>
          <p:cNvSpPr/>
          <p:nvPr/>
        </p:nvSpPr>
        <p:spPr>
          <a:xfrm>
            <a:off x="836315" y="5001419"/>
            <a:ext cx="4964113" cy="1151732"/>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Formato 08-DAF-P11-F05/REV.04, firmado por el responsable de archivo de trámite. Incluir archivo Excel para migración al inventario del Archivo de Concentración.</a:t>
            </a:r>
            <a:endParaRPr lang="en-US" sz="1417" dirty="0">
              <a:latin typeface="Arial" panose="020B0604020202020204" pitchFamily="34" charset="0"/>
              <a:cs typeface="Arial" panose="020B0604020202020204" pitchFamily="34" charset="0"/>
            </a:endParaRPr>
          </a:p>
        </p:txBody>
      </p:sp>
      <p:sp>
        <p:nvSpPr>
          <p:cNvPr id="18" name="Shape 16">
            <a:extLst>
              <a:ext uri="{FF2B5EF4-FFF2-40B4-BE49-F238E27FC236}">
                <a16:creationId xmlns:a16="http://schemas.microsoft.com/office/drawing/2014/main" id="{0312E09E-E4C5-BFA7-1318-58BA43C2166A}"/>
              </a:ext>
            </a:extLst>
          </p:cNvPr>
          <p:cNvSpPr/>
          <p:nvPr/>
        </p:nvSpPr>
        <p:spPr>
          <a:xfrm>
            <a:off x="6185893" y="3851275"/>
            <a:ext cx="5375374" cy="2507457"/>
          </a:xfrm>
          <a:prstGeom prst="roundRect">
            <a:avLst>
              <a:gd name="adj" fmla="val 3019"/>
            </a:avLst>
          </a:prstGeom>
          <a:solidFill>
            <a:srgbClr val="FFFFFF"/>
          </a:solidFill>
          <a:ln w="3048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19" name="Shape 17">
            <a:extLst>
              <a:ext uri="{FF2B5EF4-FFF2-40B4-BE49-F238E27FC236}">
                <a16:creationId xmlns:a16="http://schemas.microsoft.com/office/drawing/2014/main" id="{54C0F96C-6677-78A3-B085-1E910E0FD9C3}"/>
              </a:ext>
            </a:extLst>
          </p:cNvPr>
          <p:cNvSpPr/>
          <p:nvPr/>
        </p:nvSpPr>
        <p:spPr>
          <a:xfrm>
            <a:off x="6211293" y="3876675"/>
            <a:ext cx="5324574" cy="540643"/>
          </a:xfrm>
          <a:prstGeom prst="roundRect">
            <a:avLst>
              <a:gd name="adj" fmla="val 8363"/>
            </a:avLst>
          </a:prstGeom>
          <a:solidFill>
            <a:srgbClr val="F9D2D6"/>
          </a:solidFill>
          <a:ln/>
        </p:spPr>
        <p:txBody>
          <a:bodyPr/>
          <a:lstStyle/>
          <a:p>
            <a:endParaRPr lang="es-MX" sz="1500">
              <a:latin typeface="Arial" panose="020B0604020202020204" pitchFamily="34" charset="0"/>
              <a:cs typeface="Arial" panose="020B0604020202020204" pitchFamily="34" charset="0"/>
            </a:endParaRPr>
          </a:p>
        </p:txBody>
      </p:sp>
      <p:sp>
        <p:nvSpPr>
          <p:cNvPr id="20" name="Text 18">
            <a:extLst>
              <a:ext uri="{FF2B5EF4-FFF2-40B4-BE49-F238E27FC236}">
                <a16:creationId xmlns:a16="http://schemas.microsoft.com/office/drawing/2014/main" id="{B0D692A8-1056-D4C6-C48D-54D3774F56D3}"/>
              </a:ext>
            </a:extLst>
          </p:cNvPr>
          <p:cNvSpPr/>
          <p:nvPr/>
        </p:nvSpPr>
        <p:spPr>
          <a:xfrm>
            <a:off x="8738394" y="3974902"/>
            <a:ext cx="270272" cy="337840"/>
          </a:xfrm>
          <a:prstGeom prst="rect">
            <a:avLst/>
          </a:prstGeom>
          <a:noFill/>
          <a:ln/>
        </p:spPr>
        <p:txBody>
          <a:bodyPr wrap="none" lIns="0" tIns="0" rIns="0" bIns="0" rtlCol="0" anchor="t"/>
          <a:lstStyle/>
          <a:p>
            <a:pPr>
              <a:lnSpc>
                <a:spcPts val="2125"/>
              </a:lnSpc>
            </a:pPr>
            <a:r>
              <a:rPr lang="en-US" sz="2125" dirty="0">
                <a:solidFill>
                  <a:srgbClr val="3B3535"/>
                </a:solidFill>
                <a:latin typeface="Arial" panose="020B0604020202020204" pitchFamily="34" charset="0"/>
                <a:ea typeface="Sora Semi Bold" pitchFamily="34" charset="-122"/>
                <a:cs typeface="Arial" panose="020B0604020202020204" pitchFamily="34" charset="0"/>
              </a:rPr>
              <a:t>4</a:t>
            </a:r>
            <a:endParaRPr lang="en-US" sz="2125" dirty="0">
              <a:latin typeface="Arial" panose="020B0604020202020204" pitchFamily="34" charset="0"/>
              <a:cs typeface="Arial" panose="020B0604020202020204" pitchFamily="34" charset="0"/>
            </a:endParaRPr>
          </a:p>
        </p:txBody>
      </p:sp>
      <p:sp>
        <p:nvSpPr>
          <p:cNvPr id="21" name="Text 19">
            <a:extLst>
              <a:ext uri="{FF2B5EF4-FFF2-40B4-BE49-F238E27FC236}">
                <a16:creationId xmlns:a16="http://schemas.microsoft.com/office/drawing/2014/main" id="{91306569-9AE0-448C-3FFC-A531C27149EB}"/>
              </a:ext>
            </a:extLst>
          </p:cNvPr>
          <p:cNvSpPr/>
          <p:nvPr/>
        </p:nvSpPr>
        <p:spPr>
          <a:xfrm>
            <a:off x="6391473" y="4597202"/>
            <a:ext cx="3053060" cy="296367"/>
          </a:xfrm>
          <a:prstGeom prst="rect">
            <a:avLst/>
          </a:prstGeom>
          <a:noFill/>
          <a:ln/>
        </p:spPr>
        <p:txBody>
          <a:bodyPr wrap="none" lIns="0" tIns="0" rIns="0" bIns="0" rtlCol="0" anchor="t"/>
          <a:lstStyle/>
          <a:p>
            <a:pP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Herramientas de Utilidad</a:t>
            </a:r>
            <a:endParaRPr lang="en-US" sz="1833" dirty="0">
              <a:latin typeface="Arial" panose="020B0604020202020204" pitchFamily="34" charset="0"/>
              <a:cs typeface="Arial" panose="020B0604020202020204" pitchFamily="34" charset="0"/>
            </a:endParaRPr>
          </a:p>
        </p:txBody>
      </p:sp>
      <p:sp>
        <p:nvSpPr>
          <p:cNvPr id="22" name="Text 20">
            <a:extLst>
              <a:ext uri="{FF2B5EF4-FFF2-40B4-BE49-F238E27FC236}">
                <a16:creationId xmlns:a16="http://schemas.microsoft.com/office/drawing/2014/main" id="{A9FBDEEC-06E8-524D-B2D2-586CCF316386}"/>
              </a:ext>
            </a:extLst>
          </p:cNvPr>
          <p:cNvSpPr/>
          <p:nvPr/>
        </p:nvSpPr>
        <p:spPr>
          <a:xfrm>
            <a:off x="6391473" y="5001420"/>
            <a:ext cx="4964212" cy="575866"/>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Cuadro General de Clasificación Archivística (CGCA) y Catálogo de Disposición Documental (CDD).</a:t>
            </a:r>
            <a:endParaRPr lang="en-US" sz="141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330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B85F2B-0326-68A7-A890-443E2BB7CA28}"/>
              </a:ext>
            </a:extLst>
          </p:cNvPr>
          <p:cNvPicPr>
            <a:picLocks noChangeAspect="1"/>
          </p:cNvPicPr>
          <p:nvPr/>
        </p:nvPicPr>
        <p:blipFill>
          <a:blip r:embed="rId2"/>
          <a:srcRect r="1672"/>
          <a:stretch>
            <a:fillRect/>
          </a:stretch>
        </p:blipFill>
        <p:spPr>
          <a:xfrm>
            <a:off x="3253484" y="0"/>
            <a:ext cx="6044629" cy="6858000"/>
          </a:xfrm>
          <a:prstGeom prst="rect">
            <a:avLst/>
          </a:prstGeom>
        </p:spPr>
      </p:pic>
    </p:spTree>
    <p:extLst>
      <p:ext uri="{BB962C8B-B14F-4D97-AF65-F5344CB8AC3E}">
        <p14:creationId xmlns:p14="http://schemas.microsoft.com/office/powerpoint/2010/main" val="226366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6B2FD96-BC62-AB24-6FE0-1D528862A968}"/>
              </a:ext>
            </a:extLst>
          </p:cNvPr>
          <p:cNvPicPr>
            <a:picLocks noChangeAspect="1"/>
          </p:cNvPicPr>
          <p:nvPr/>
        </p:nvPicPr>
        <p:blipFill>
          <a:blip r:embed="rId2"/>
          <a:stretch>
            <a:fillRect/>
          </a:stretch>
        </p:blipFill>
        <p:spPr>
          <a:xfrm>
            <a:off x="2688404" y="0"/>
            <a:ext cx="6858000" cy="6858000"/>
          </a:xfrm>
          <a:prstGeom prst="rect">
            <a:avLst/>
          </a:prstGeom>
        </p:spPr>
      </p:pic>
    </p:spTree>
    <p:extLst>
      <p:ext uri="{BB962C8B-B14F-4D97-AF65-F5344CB8AC3E}">
        <p14:creationId xmlns:p14="http://schemas.microsoft.com/office/powerpoint/2010/main" val="3726529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D1C4BE-058C-77B6-7815-C402FA342338}"/>
              </a:ext>
            </a:extLst>
          </p:cNvPr>
          <p:cNvPicPr>
            <a:picLocks noChangeAspect="1"/>
          </p:cNvPicPr>
          <p:nvPr/>
        </p:nvPicPr>
        <p:blipFill>
          <a:blip r:embed="rId2"/>
          <a:srcRect t="7490" r="2950" b="3870"/>
          <a:stretch>
            <a:fillRect/>
          </a:stretch>
        </p:blipFill>
        <p:spPr>
          <a:xfrm>
            <a:off x="0" y="0"/>
            <a:ext cx="10564402" cy="6721868"/>
          </a:xfrm>
          <a:prstGeom prst="rect">
            <a:avLst/>
          </a:prstGeom>
        </p:spPr>
      </p:pic>
    </p:spTree>
    <p:extLst>
      <p:ext uri="{BB962C8B-B14F-4D97-AF65-F5344CB8AC3E}">
        <p14:creationId xmlns:p14="http://schemas.microsoft.com/office/powerpoint/2010/main" val="177894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E482530-CD44-9C0E-3C89-DA0DF5284E04}"/>
              </a:ext>
            </a:extLst>
          </p:cNvPr>
          <p:cNvSpPr/>
          <p:nvPr/>
        </p:nvSpPr>
        <p:spPr>
          <a:xfrm>
            <a:off x="3648124" y="599324"/>
            <a:ext cx="5495628" cy="564158"/>
          </a:xfrm>
          <a:prstGeom prst="rect">
            <a:avLst/>
          </a:prstGeom>
          <a:noFill/>
          <a:ln/>
        </p:spPr>
        <p:txBody>
          <a:bodyPr wrap="none" lIns="0" tIns="0" rIns="0" bIns="0" rtlCol="0" anchor="t"/>
          <a:lstStyle/>
          <a:p>
            <a:pPr>
              <a:lnSpc>
                <a:spcPts val="4416"/>
              </a:lnSpc>
            </a:pPr>
            <a:r>
              <a:rPr lang="en-US" sz="3542" dirty="0">
                <a:solidFill>
                  <a:srgbClr val="1F1E1E"/>
                </a:solidFill>
                <a:latin typeface="Arial" panose="020B0604020202020204" pitchFamily="34" charset="0"/>
                <a:ea typeface="Sora Semi Bold" pitchFamily="34" charset="-122"/>
                <a:cs typeface="Arial" panose="020B0604020202020204" pitchFamily="34" charset="0"/>
              </a:rPr>
              <a:t>Proceso de Verificación</a:t>
            </a:r>
            <a:endParaRPr lang="en-US" sz="3542" dirty="0">
              <a:latin typeface="Arial" panose="020B0604020202020204" pitchFamily="34" charset="0"/>
              <a:cs typeface="Arial" panose="020B0604020202020204" pitchFamily="34" charset="0"/>
            </a:endParaRPr>
          </a:p>
        </p:txBody>
      </p:sp>
      <p:pic>
        <p:nvPicPr>
          <p:cNvPr id="3" name="Image 1" descr="preencoded.png">
            <a:extLst>
              <a:ext uri="{FF2B5EF4-FFF2-40B4-BE49-F238E27FC236}">
                <a16:creationId xmlns:a16="http://schemas.microsoft.com/office/drawing/2014/main" id="{5319C32F-D1D3-1A20-435C-79281E442BBF}"/>
              </a:ext>
            </a:extLst>
          </p:cNvPr>
          <p:cNvPicPr>
            <a:picLocks noChangeAspect="1"/>
          </p:cNvPicPr>
          <p:nvPr/>
        </p:nvPicPr>
        <p:blipFill>
          <a:blip r:embed="rId2"/>
          <a:stretch>
            <a:fillRect/>
          </a:stretch>
        </p:blipFill>
        <p:spPr>
          <a:xfrm>
            <a:off x="5203924" y="1382118"/>
            <a:ext cx="514548" cy="952500"/>
          </a:xfrm>
          <a:prstGeom prst="rect">
            <a:avLst/>
          </a:prstGeom>
        </p:spPr>
      </p:pic>
      <p:sp>
        <p:nvSpPr>
          <p:cNvPr id="4" name="Text 1">
            <a:extLst>
              <a:ext uri="{FF2B5EF4-FFF2-40B4-BE49-F238E27FC236}">
                <a16:creationId xmlns:a16="http://schemas.microsoft.com/office/drawing/2014/main" id="{0C97C408-FCC9-C52D-7190-6D340A899176}"/>
              </a:ext>
            </a:extLst>
          </p:cNvPr>
          <p:cNvSpPr/>
          <p:nvPr/>
        </p:nvSpPr>
        <p:spPr>
          <a:xfrm>
            <a:off x="5881391" y="1553568"/>
            <a:ext cx="3051869" cy="282079"/>
          </a:xfrm>
          <a:prstGeom prst="rect">
            <a:avLst/>
          </a:prstGeom>
          <a:noFill/>
          <a:ln/>
        </p:spPr>
        <p:txBody>
          <a:bodyPr wrap="none" lIns="0" tIns="0" rIns="0" bIns="0" rtlCol="0" anchor="t"/>
          <a:lstStyle/>
          <a:p>
            <a:pPr>
              <a:lnSpc>
                <a:spcPts val="2208"/>
              </a:lnSpc>
            </a:pPr>
            <a:r>
              <a:rPr lang="en-US" sz="1750" dirty="0">
                <a:solidFill>
                  <a:srgbClr val="3B3535"/>
                </a:solidFill>
                <a:latin typeface="Arial" panose="020B0604020202020204" pitchFamily="34" charset="0"/>
                <a:ea typeface="Sora Semi Bold" pitchFamily="34" charset="-122"/>
                <a:cs typeface="Arial" panose="020B0604020202020204" pitchFamily="34" charset="0"/>
              </a:rPr>
              <a:t>Cotejo de Documentación</a:t>
            </a:r>
            <a:endParaRPr lang="en-US" sz="1750" dirty="0">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1D7706FC-7274-DD0D-7F39-ED07EAEFBA3D}"/>
              </a:ext>
            </a:extLst>
          </p:cNvPr>
          <p:cNvSpPr/>
          <p:nvPr/>
        </p:nvSpPr>
        <p:spPr>
          <a:xfrm>
            <a:off x="5881390" y="1933377"/>
            <a:ext cx="4481810" cy="802779"/>
          </a:xfrm>
          <a:prstGeom prst="rect">
            <a:avLst/>
          </a:prstGeom>
          <a:noFill/>
          <a:ln/>
        </p:spPr>
        <p:txBody>
          <a:bodyPr wrap="square" lIns="0" tIns="0" rIns="0" bIns="0" rtlCol="0" anchor="t"/>
          <a:lstStyle/>
          <a:p>
            <a:pPr>
              <a:lnSpc>
                <a:spcPts val="2083"/>
              </a:lnSpc>
            </a:pPr>
            <a:r>
              <a:rPr lang="en-US" sz="1333" dirty="0">
                <a:solidFill>
                  <a:srgbClr val="3B3535"/>
                </a:solidFill>
                <a:latin typeface="Arial" panose="020B0604020202020204" pitchFamily="34" charset="0"/>
                <a:ea typeface="Sora Light" pitchFamily="34" charset="-122"/>
                <a:cs typeface="Arial" panose="020B0604020202020204" pitchFamily="34" charset="0"/>
              </a:rPr>
              <a:t>Se coteja la documentación contenida en las cajas contra inventario de expedientes transferidos, se realizan correcciones en conjunto, de ser necesarias.</a:t>
            </a:r>
            <a:endParaRPr lang="en-US" sz="1333" dirty="0">
              <a:latin typeface="Arial" panose="020B0604020202020204" pitchFamily="34" charset="0"/>
              <a:cs typeface="Arial" panose="020B0604020202020204" pitchFamily="34" charset="0"/>
            </a:endParaRPr>
          </a:p>
        </p:txBody>
      </p:sp>
      <p:pic>
        <p:nvPicPr>
          <p:cNvPr id="6" name="Image 2" descr="preencoded.png">
            <a:extLst>
              <a:ext uri="{FF2B5EF4-FFF2-40B4-BE49-F238E27FC236}">
                <a16:creationId xmlns:a16="http://schemas.microsoft.com/office/drawing/2014/main" id="{B6647E93-7F32-1A50-8DD3-6139FE18468A}"/>
              </a:ext>
            </a:extLst>
          </p:cNvPr>
          <p:cNvPicPr>
            <a:picLocks noChangeAspect="1"/>
          </p:cNvPicPr>
          <p:nvPr/>
        </p:nvPicPr>
        <p:blipFill>
          <a:blip r:embed="rId3"/>
          <a:stretch>
            <a:fillRect/>
          </a:stretch>
        </p:blipFill>
        <p:spPr>
          <a:xfrm>
            <a:off x="5461199" y="3070523"/>
            <a:ext cx="514548" cy="952500"/>
          </a:xfrm>
          <a:prstGeom prst="rect">
            <a:avLst/>
          </a:prstGeom>
        </p:spPr>
      </p:pic>
      <p:sp>
        <p:nvSpPr>
          <p:cNvPr id="7" name="Text 3">
            <a:extLst>
              <a:ext uri="{FF2B5EF4-FFF2-40B4-BE49-F238E27FC236}">
                <a16:creationId xmlns:a16="http://schemas.microsoft.com/office/drawing/2014/main" id="{AA6D411B-0F01-BCE4-ED8A-3AB9095B7522}"/>
              </a:ext>
            </a:extLst>
          </p:cNvPr>
          <p:cNvSpPr/>
          <p:nvPr/>
        </p:nvSpPr>
        <p:spPr>
          <a:xfrm>
            <a:off x="6138664" y="3241973"/>
            <a:ext cx="2256830" cy="282079"/>
          </a:xfrm>
          <a:prstGeom prst="rect">
            <a:avLst/>
          </a:prstGeom>
          <a:noFill/>
          <a:ln/>
        </p:spPr>
        <p:txBody>
          <a:bodyPr wrap="none" lIns="0" tIns="0" rIns="0" bIns="0" rtlCol="0" anchor="t"/>
          <a:lstStyle/>
          <a:p>
            <a:pPr>
              <a:lnSpc>
                <a:spcPts val="2208"/>
              </a:lnSpc>
            </a:pPr>
            <a:r>
              <a:rPr lang="en-US" sz="1750" dirty="0">
                <a:solidFill>
                  <a:srgbClr val="3B3535"/>
                </a:solidFill>
                <a:latin typeface="Arial" panose="020B0604020202020204" pitchFamily="34" charset="0"/>
                <a:ea typeface="Sora Semi Bold" pitchFamily="34" charset="-122"/>
                <a:cs typeface="Arial" panose="020B0604020202020204" pitchFamily="34" charset="0"/>
              </a:rPr>
              <a:t>Acuse de Recibo</a:t>
            </a:r>
            <a:endParaRPr lang="en-US" sz="1750" dirty="0">
              <a:latin typeface="Arial" panose="020B0604020202020204" pitchFamily="34" charset="0"/>
              <a:cs typeface="Arial" panose="020B0604020202020204" pitchFamily="34" charset="0"/>
            </a:endParaRPr>
          </a:p>
        </p:txBody>
      </p:sp>
      <p:sp>
        <p:nvSpPr>
          <p:cNvPr id="8" name="Text 4">
            <a:extLst>
              <a:ext uri="{FF2B5EF4-FFF2-40B4-BE49-F238E27FC236}">
                <a16:creationId xmlns:a16="http://schemas.microsoft.com/office/drawing/2014/main" id="{91DDAC7B-F17A-470D-E38E-78312F40953F}"/>
              </a:ext>
            </a:extLst>
          </p:cNvPr>
          <p:cNvSpPr/>
          <p:nvPr/>
        </p:nvSpPr>
        <p:spPr>
          <a:xfrm>
            <a:off x="6138664" y="3621782"/>
            <a:ext cx="4681736" cy="535186"/>
          </a:xfrm>
          <a:prstGeom prst="rect">
            <a:avLst/>
          </a:prstGeom>
          <a:noFill/>
          <a:ln/>
        </p:spPr>
        <p:txBody>
          <a:bodyPr wrap="square" lIns="0" tIns="0" rIns="0" bIns="0" rtlCol="0" anchor="t"/>
          <a:lstStyle/>
          <a:p>
            <a:pPr>
              <a:lnSpc>
                <a:spcPts val="2083"/>
              </a:lnSpc>
            </a:pPr>
            <a:r>
              <a:rPr lang="en-US" sz="1333" dirty="0">
                <a:solidFill>
                  <a:srgbClr val="3B3535"/>
                </a:solidFill>
                <a:latin typeface="Arial" panose="020B0604020202020204" pitchFamily="34" charset="0"/>
                <a:ea typeface="Sora Light" pitchFamily="34" charset="-122"/>
                <a:cs typeface="Arial" panose="020B0604020202020204" pitchFamily="34" charset="0"/>
              </a:rPr>
              <a:t>Una vez cotejada la documentación, el Archivo de Concentración firmará el acuse de recibido en forma definitiva.</a:t>
            </a:r>
            <a:endParaRPr lang="en-US" sz="1333" dirty="0">
              <a:latin typeface="Arial" panose="020B0604020202020204" pitchFamily="34" charset="0"/>
              <a:cs typeface="Arial" panose="020B0604020202020204" pitchFamily="34" charset="0"/>
            </a:endParaRPr>
          </a:p>
        </p:txBody>
      </p:sp>
      <p:pic>
        <p:nvPicPr>
          <p:cNvPr id="9" name="Image 3" descr="preencoded.png">
            <a:extLst>
              <a:ext uri="{FF2B5EF4-FFF2-40B4-BE49-F238E27FC236}">
                <a16:creationId xmlns:a16="http://schemas.microsoft.com/office/drawing/2014/main" id="{F778F7BE-DAAB-8BA8-4DDC-EEE6E4862514}"/>
              </a:ext>
            </a:extLst>
          </p:cNvPr>
          <p:cNvPicPr>
            <a:picLocks noChangeAspect="1"/>
          </p:cNvPicPr>
          <p:nvPr/>
        </p:nvPicPr>
        <p:blipFill>
          <a:blip r:embed="rId2"/>
          <a:stretch>
            <a:fillRect/>
          </a:stretch>
        </p:blipFill>
        <p:spPr>
          <a:xfrm>
            <a:off x="5718473" y="4491335"/>
            <a:ext cx="514548" cy="952500"/>
          </a:xfrm>
          <a:prstGeom prst="rect">
            <a:avLst/>
          </a:prstGeom>
        </p:spPr>
      </p:pic>
      <p:sp>
        <p:nvSpPr>
          <p:cNvPr id="10" name="Text 5">
            <a:extLst>
              <a:ext uri="{FF2B5EF4-FFF2-40B4-BE49-F238E27FC236}">
                <a16:creationId xmlns:a16="http://schemas.microsoft.com/office/drawing/2014/main" id="{415ED1AD-CEE8-79B0-97C7-EB42E186818D}"/>
              </a:ext>
            </a:extLst>
          </p:cNvPr>
          <p:cNvSpPr/>
          <p:nvPr/>
        </p:nvSpPr>
        <p:spPr>
          <a:xfrm>
            <a:off x="6395938" y="4662786"/>
            <a:ext cx="2256830" cy="282079"/>
          </a:xfrm>
          <a:prstGeom prst="rect">
            <a:avLst/>
          </a:prstGeom>
          <a:noFill/>
          <a:ln/>
        </p:spPr>
        <p:txBody>
          <a:bodyPr wrap="none" lIns="0" tIns="0" rIns="0" bIns="0" rtlCol="0" anchor="t"/>
          <a:lstStyle/>
          <a:p>
            <a:pPr>
              <a:lnSpc>
                <a:spcPts val="2208"/>
              </a:lnSpc>
            </a:pPr>
            <a:r>
              <a:rPr lang="en-US" sz="1750" dirty="0">
                <a:solidFill>
                  <a:srgbClr val="3B3535"/>
                </a:solidFill>
                <a:latin typeface="Arial" panose="020B0604020202020204" pitchFamily="34" charset="0"/>
                <a:ea typeface="Sora Semi Bold" pitchFamily="34" charset="-122"/>
                <a:cs typeface="Arial" panose="020B0604020202020204" pitchFamily="34" charset="0"/>
              </a:rPr>
              <a:t>Entrada a Depósito</a:t>
            </a:r>
            <a:endParaRPr lang="en-US" sz="1750" dirty="0">
              <a:latin typeface="Arial" panose="020B0604020202020204" pitchFamily="34" charset="0"/>
              <a:cs typeface="Arial" panose="020B0604020202020204" pitchFamily="34" charset="0"/>
            </a:endParaRPr>
          </a:p>
        </p:txBody>
      </p:sp>
      <p:sp>
        <p:nvSpPr>
          <p:cNvPr id="11" name="Text 6">
            <a:extLst>
              <a:ext uri="{FF2B5EF4-FFF2-40B4-BE49-F238E27FC236}">
                <a16:creationId xmlns:a16="http://schemas.microsoft.com/office/drawing/2014/main" id="{B884DD10-F288-8FA4-3DED-7E01E7D4C861}"/>
              </a:ext>
            </a:extLst>
          </p:cNvPr>
          <p:cNvSpPr/>
          <p:nvPr/>
        </p:nvSpPr>
        <p:spPr>
          <a:xfrm>
            <a:off x="6395939" y="5042594"/>
            <a:ext cx="4043461" cy="1070372"/>
          </a:xfrm>
          <a:prstGeom prst="rect">
            <a:avLst/>
          </a:prstGeom>
          <a:noFill/>
          <a:ln/>
        </p:spPr>
        <p:txBody>
          <a:bodyPr wrap="square" lIns="0" tIns="0" rIns="0" bIns="0" rtlCol="0" anchor="t"/>
          <a:lstStyle/>
          <a:p>
            <a:pPr>
              <a:lnSpc>
                <a:spcPts val="2083"/>
              </a:lnSpc>
            </a:pPr>
            <a:r>
              <a:rPr lang="en-US" sz="1333" dirty="0">
                <a:solidFill>
                  <a:srgbClr val="3B3535"/>
                </a:solidFill>
                <a:latin typeface="Arial" panose="020B0604020202020204" pitchFamily="34" charset="0"/>
                <a:ea typeface="Sora Light" pitchFamily="34" charset="-122"/>
                <a:cs typeface="Arial" panose="020B0604020202020204" pitchFamily="34" charset="0"/>
              </a:rPr>
              <a:t>Se asignará ubicación física a las cajas y se enviará al área el Acuse de Recibo con la Entrada a Depósito, mismo que deberá conservarse permanentemente en el expediente 8C.16 Administración y Servicios de Archivo.</a:t>
            </a:r>
            <a:endParaRPr lang="en-US" sz="1333" dirty="0">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F6B60690-D204-13A1-544E-253396E67164}"/>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752600" y="4428401"/>
            <a:ext cx="2362199" cy="2298758"/>
          </a:xfrm>
          <a:prstGeom prst="rect">
            <a:avLst/>
          </a:prstGeom>
        </p:spPr>
      </p:pic>
      <p:pic>
        <p:nvPicPr>
          <p:cNvPr id="13" name="Imagen 12">
            <a:extLst>
              <a:ext uri="{FF2B5EF4-FFF2-40B4-BE49-F238E27FC236}">
                <a16:creationId xmlns:a16="http://schemas.microsoft.com/office/drawing/2014/main" id="{56ADAAF6-939E-5258-7837-66D4D2048FEC}"/>
              </a:ext>
            </a:extLst>
          </p:cNvPr>
          <p:cNvPicPr>
            <a:picLocks noChangeAspect="1"/>
          </p:cNvPicPr>
          <p:nvPr/>
        </p:nvPicPr>
        <p:blipFill>
          <a:blip r:embed="rId6"/>
          <a:stretch>
            <a:fillRect/>
          </a:stretch>
        </p:blipFill>
        <p:spPr>
          <a:xfrm>
            <a:off x="777131" y="1382117"/>
            <a:ext cx="3876511" cy="2960405"/>
          </a:xfrm>
          <a:prstGeom prst="rect">
            <a:avLst/>
          </a:prstGeom>
        </p:spPr>
      </p:pic>
    </p:spTree>
    <p:extLst>
      <p:ext uri="{BB962C8B-B14F-4D97-AF65-F5344CB8AC3E}">
        <p14:creationId xmlns:p14="http://schemas.microsoft.com/office/powerpoint/2010/main" val="244523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DD4D44-FEE5-F7F1-1B24-2A08D0165F7D}"/>
              </a:ext>
            </a:extLst>
          </p:cNvPr>
          <p:cNvPicPr>
            <a:picLocks noChangeAspect="1"/>
          </p:cNvPicPr>
          <p:nvPr/>
        </p:nvPicPr>
        <p:blipFill>
          <a:blip r:embed="rId2"/>
          <a:srcRect l="5087" t="7241" r="3970" b="1123"/>
          <a:stretch>
            <a:fillRect/>
          </a:stretch>
        </p:blipFill>
        <p:spPr>
          <a:xfrm>
            <a:off x="2380180" y="0"/>
            <a:ext cx="6387101" cy="6858000"/>
          </a:xfrm>
          <a:prstGeom prst="rect">
            <a:avLst/>
          </a:prstGeom>
        </p:spPr>
      </p:pic>
    </p:spTree>
    <p:extLst>
      <p:ext uri="{BB962C8B-B14F-4D97-AF65-F5344CB8AC3E}">
        <p14:creationId xmlns:p14="http://schemas.microsoft.com/office/powerpoint/2010/main" val="254160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0DF1EA-6781-778F-21E1-DC7AAA873686}"/>
              </a:ext>
            </a:extLst>
          </p:cNvPr>
          <p:cNvPicPr>
            <a:picLocks noChangeAspect="1"/>
          </p:cNvPicPr>
          <p:nvPr/>
        </p:nvPicPr>
        <p:blipFill>
          <a:blip r:embed="rId2"/>
          <a:stretch>
            <a:fillRect/>
          </a:stretch>
        </p:blipFill>
        <p:spPr>
          <a:xfrm>
            <a:off x="111305" y="34165"/>
            <a:ext cx="5289582" cy="6812738"/>
          </a:xfrm>
          <a:prstGeom prst="rect">
            <a:avLst/>
          </a:prstGeom>
        </p:spPr>
      </p:pic>
      <p:sp>
        <p:nvSpPr>
          <p:cNvPr id="3" name="Text 5">
            <a:extLst>
              <a:ext uri="{FF2B5EF4-FFF2-40B4-BE49-F238E27FC236}">
                <a16:creationId xmlns:a16="http://schemas.microsoft.com/office/drawing/2014/main" id="{0B079A8C-66C5-C7AD-2A72-83EDDDCAD817}"/>
              </a:ext>
            </a:extLst>
          </p:cNvPr>
          <p:cNvSpPr/>
          <p:nvPr/>
        </p:nvSpPr>
        <p:spPr>
          <a:xfrm>
            <a:off x="5638800" y="2667000"/>
            <a:ext cx="4800898" cy="1178520"/>
          </a:xfrm>
          <a:prstGeom prst="rect">
            <a:avLst/>
          </a:prstGeom>
          <a:noFill/>
          <a:ln/>
        </p:spPr>
        <p:txBody>
          <a:bodyPr wrap="square" lIns="0" tIns="0" rIns="0" bIns="0" rtlCol="0" anchor="t"/>
          <a:lstStyle/>
          <a:p>
            <a:pPr algn="ctr">
              <a:lnSpc>
                <a:spcPts val="2625"/>
              </a:lnSpc>
            </a:pPr>
            <a:r>
              <a:rPr lang="en-US" sz="2125" b="1" dirty="0">
                <a:solidFill>
                  <a:srgbClr val="1F1E1E"/>
                </a:solidFill>
                <a:latin typeface="Arial" panose="020B0604020202020204" pitchFamily="34" charset="0"/>
                <a:ea typeface="Sora Semi Bold" pitchFamily="34" charset="-122"/>
                <a:cs typeface="Arial" panose="020B0604020202020204" pitchFamily="34" charset="0"/>
              </a:rPr>
              <a:t>A la documentación transferida se le asigna una ubicación dentro del Archivo de Concentración</a:t>
            </a:r>
            <a:endParaRPr lang="en-US" sz="21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0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B4B54-6EF7-6250-3700-CE5DFC530F38}"/>
              </a:ext>
            </a:extLst>
          </p:cNvPr>
          <p:cNvSpPr>
            <a:spLocks noGrp="1"/>
          </p:cNvSpPr>
          <p:nvPr>
            <p:ph type="title"/>
          </p:nvPr>
        </p:nvSpPr>
        <p:spPr>
          <a:xfrm>
            <a:off x="778356" y="238540"/>
            <a:ext cx="8510616" cy="1587392"/>
          </a:xfrm>
        </p:spPr>
        <p:txBody>
          <a:bodyPr anchor="b">
            <a:normAutofit/>
          </a:bodyPr>
          <a:lstStyle/>
          <a:p>
            <a:r>
              <a:rPr lang="es-MX" sz="4700" dirty="0"/>
              <a:t>Objetivo</a:t>
            </a:r>
          </a:p>
        </p:txBody>
      </p:sp>
      <p:sp>
        <p:nvSpPr>
          <p:cNvPr id="3" name="Marcador de contenido 2">
            <a:extLst>
              <a:ext uri="{FF2B5EF4-FFF2-40B4-BE49-F238E27FC236}">
                <a16:creationId xmlns:a16="http://schemas.microsoft.com/office/drawing/2014/main" id="{46926E56-9BF6-D1D0-74BE-EB92358B28F2}"/>
              </a:ext>
            </a:extLst>
          </p:cNvPr>
          <p:cNvSpPr>
            <a:spLocks noGrp="1"/>
          </p:cNvSpPr>
          <p:nvPr>
            <p:ph idx="1"/>
          </p:nvPr>
        </p:nvSpPr>
        <p:spPr>
          <a:xfrm>
            <a:off x="1118994" y="1825932"/>
            <a:ext cx="6541369" cy="4555395"/>
          </a:xfrm>
        </p:spPr>
        <p:txBody>
          <a:bodyPr anchor="t">
            <a:noAutofit/>
          </a:bodyPr>
          <a:lstStyle/>
          <a:p>
            <a:pPr algn="just"/>
            <a:r>
              <a:rPr lang="es-MX" sz="2600" dirty="0">
                <a:solidFill>
                  <a:schemeClr val="tx1"/>
                </a:solidFill>
              </a:rPr>
              <a:t>Mostrar de forma general  los elementos necesarios para llevar a cabo una correcta gestión documental y administración de archivos, que permita garantizar la organización, conservación, disponibilidad, integridad y localización expedita de los documentos de archivos, en posesión de las diversas Unidades Administrativas que conforman  la Dependencia, en base a los criterios y procedimientos establecidos por el  Sistema Institucional de Archivos.</a:t>
            </a:r>
          </a:p>
        </p:txBody>
      </p:sp>
      <p:pic>
        <p:nvPicPr>
          <p:cNvPr id="5" name="Picture 4" descr="Organizadores de colores en estantes">
            <a:extLst>
              <a:ext uri="{FF2B5EF4-FFF2-40B4-BE49-F238E27FC236}">
                <a16:creationId xmlns:a16="http://schemas.microsoft.com/office/drawing/2014/main" id="{A6C96A01-8794-60AA-57F0-757652BBF714}"/>
              </a:ext>
            </a:extLst>
          </p:cNvPr>
          <p:cNvPicPr>
            <a:picLocks noChangeAspect="1"/>
          </p:cNvPicPr>
          <p:nvPr/>
        </p:nvPicPr>
        <p:blipFill rotWithShape="1">
          <a:blip r:embed="rId2"/>
          <a:srcRect l="15499" r="35796" b="-2"/>
          <a:stretch/>
        </p:blipFill>
        <p:spPr>
          <a:xfrm>
            <a:off x="8001000" y="1905000"/>
            <a:ext cx="2484357" cy="3830152"/>
          </a:xfrm>
          <a:prstGeom prst="rect">
            <a:avLst/>
          </a:prstGeom>
        </p:spPr>
      </p:pic>
    </p:spTree>
    <p:extLst>
      <p:ext uri="{BB962C8B-B14F-4D97-AF65-F5344CB8AC3E}">
        <p14:creationId xmlns:p14="http://schemas.microsoft.com/office/powerpoint/2010/main" val="2021702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948F8C15-C55C-D569-54A0-FD27EC2C4173}"/>
              </a:ext>
            </a:extLst>
          </p:cNvPr>
          <p:cNvSpPr/>
          <p:nvPr/>
        </p:nvSpPr>
        <p:spPr>
          <a:xfrm>
            <a:off x="3429000" y="687241"/>
            <a:ext cx="7287915" cy="593923"/>
          </a:xfrm>
          <a:prstGeom prst="rect">
            <a:avLst/>
          </a:prstGeom>
          <a:noFill/>
          <a:ln/>
        </p:spPr>
        <p:txBody>
          <a:bodyPr wrap="none" lIns="0" tIns="0" rIns="0" bIns="0" rtlCol="0" anchor="t"/>
          <a:lstStyle/>
          <a:p>
            <a:pP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Consideraciones Importantes</a:t>
            </a:r>
            <a:endParaRPr lang="en-US" sz="3708" dirty="0">
              <a:latin typeface="Arial" panose="020B0604020202020204" pitchFamily="34" charset="0"/>
              <a:cs typeface="Arial" panose="020B0604020202020204" pitchFamily="34" charset="0"/>
            </a:endParaRPr>
          </a:p>
        </p:txBody>
      </p:sp>
      <p:sp>
        <p:nvSpPr>
          <p:cNvPr id="3" name="Shape 1">
            <a:extLst>
              <a:ext uri="{FF2B5EF4-FFF2-40B4-BE49-F238E27FC236}">
                <a16:creationId xmlns:a16="http://schemas.microsoft.com/office/drawing/2014/main" id="{55B9826F-D207-D148-A0BD-3CE6309171B9}"/>
              </a:ext>
            </a:extLst>
          </p:cNvPr>
          <p:cNvSpPr/>
          <p:nvPr/>
        </p:nvSpPr>
        <p:spPr>
          <a:xfrm>
            <a:off x="495598" y="1427194"/>
            <a:ext cx="3733931" cy="3076312"/>
          </a:xfrm>
          <a:prstGeom prst="roundRect">
            <a:avLst>
              <a:gd name="adj" fmla="val 6553"/>
            </a:avLst>
          </a:prstGeom>
          <a:solidFill>
            <a:srgbClr val="DA1B2E"/>
          </a:solidFill>
          <a:ln/>
        </p:spPr>
        <p:txBody>
          <a:bodyPr/>
          <a:lstStyle/>
          <a:p>
            <a:endParaRPr lang="es-MX" sz="1500"/>
          </a:p>
        </p:txBody>
      </p:sp>
      <p:sp>
        <p:nvSpPr>
          <p:cNvPr id="4" name="Text 2">
            <a:extLst>
              <a:ext uri="{FF2B5EF4-FFF2-40B4-BE49-F238E27FC236}">
                <a16:creationId xmlns:a16="http://schemas.microsoft.com/office/drawing/2014/main" id="{00057F60-30DD-F719-1E69-A38D048B067E}"/>
              </a:ext>
            </a:extLst>
          </p:cNvPr>
          <p:cNvSpPr/>
          <p:nvPr/>
        </p:nvSpPr>
        <p:spPr>
          <a:xfrm>
            <a:off x="682327" y="1689312"/>
            <a:ext cx="3437632" cy="375048"/>
          </a:xfrm>
          <a:prstGeom prst="rect">
            <a:avLst/>
          </a:prstGeom>
          <a:noFill/>
          <a:ln/>
        </p:spPr>
        <p:txBody>
          <a:bodyPr wrap="square" lIns="0" tIns="0" rIns="0" bIns="0" rtlCol="0" anchor="t"/>
          <a:lstStyle/>
          <a:p>
            <a:pPr>
              <a:lnSpc>
                <a:spcPts val="2333"/>
              </a:lnSpc>
            </a:pPr>
            <a:r>
              <a:rPr lang="en-US" sz="1833" b="1" dirty="0">
                <a:solidFill>
                  <a:srgbClr val="FFFFFF"/>
                </a:solidFill>
                <a:latin typeface="Arial" panose="020B0604020202020204" pitchFamily="34" charset="0"/>
                <a:ea typeface="Sora Semi Bold" pitchFamily="34" charset="-122"/>
                <a:cs typeface="Arial" panose="020B0604020202020204" pitchFamily="34" charset="0"/>
              </a:rPr>
              <a:t>Responsabilidad de Traslado</a:t>
            </a:r>
            <a:endParaRPr lang="en-US" sz="1833" b="1" dirty="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1AB3D620-740C-966D-7AB0-B53ADEA9FB53}"/>
              </a:ext>
            </a:extLst>
          </p:cNvPr>
          <p:cNvSpPr/>
          <p:nvPr/>
        </p:nvSpPr>
        <p:spPr>
          <a:xfrm>
            <a:off x="676077" y="2155006"/>
            <a:ext cx="3437632" cy="866775"/>
          </a:xfrm>
          <a:prstGeom prst="rect">
            <a:avLst/>
          </a:prstGeom>
          <a:noFill/>
          <a:ln/>
        </p:spPr>
        <p:txBody>
          <a:bodyPr wrap="square" lIns="0" tIns="0" rIns="0" bIns="0" rtlCol="0" anchor="t"/>
          <a:lstStyle/>
          <a:p>
            <a:pPr>
              <a:lnSpc>
                <a:spcPts val="2250"/>
              </a:lnSpc>
            </a:pPr>
            <a:r>
              <a:rPr lang="en-US" sz="1417" dirty="0">
                <a:solidFill>
                  <a:srgbClr val="FFFFFF"/>
                </a:solidFill>
                <a:latin typeface="Arial" panose="020B0604020202020204" pitchFamily="34" charset="0"/>
                <a:ea typeface="Sora Light" pitchFamily="34" charset="-122"/>
                <a:cs typeface="Arial" panose="020B0604020202020204" pitchFamily="34" charset="0"/>
              </a:rPr>
              <a:t>El </a:t>
            </a:r>
            <a:r>
              <a:rPr lang="en-US" sz="1417" dirty="0" err="1">
                <a:solidFill>
                  <a:srgbClr val="FFFFFF"/>
                </a:solidFill>
                <a:latin typeface="Arial" panose="020B0604020202020204" pitchFamily="34" charset="0"/>
                <a:ea typeface="Sora Light" pitchFamily="34" charset="-122"/>
                <a:cs typeface="Arial" panose="020B0604020202020204" pitchFamily="34" charset="0"/>
              </a:rPr>
              <a:t>traslado</a:t>
            </a:r>
            <a:r>
              <a:rPr lang="en-US" sz="1417" dirty="0">
                <a:solidFill>
                  <a:srgbClr val="FFFFFF"/>
                </a:solidFill>
                <a:latin typeface="Arial" panose="020B0604020202020204" pitchFamily="34" charset="0"/>
                <a:ea typeface="Sora Light" pitchFamily="34" charset="-122"/>
                <a:cs typeface="Arial" panose="020B0604020202020204" pitchFamily="34" charset="0"/>
              </a:rPr>
              <a:t> de las cajas de archivo es por cuenta del área que realiza la transferencia primaria.</a:t>
            </a:r>
            <a:endParaRPr lang="en-US" sz="1417" dirty="0">
              <a:latin typeface="Arial" panose="020B0604020202020204" pitchFamily="34" charset="0"/>
              <a:cs typeface="Arial" panose="020B0604020202020204" pitchFamily="34" charset="0"/>
            </a:endParaRPr>
          </a:p>
        </p:txBody>
      </p:sp>
      <p:sp>
        <p:nvSpPr>
          <p:cNvPr id="6" name="Shape 4">
            <a:extLst>
              <a:ext uri="{FF2B5EF4-FFF2-40B4-BE49-F238E27FC236}">
                <a16:creationId xmlns:a16="http://schemas.microsoft.com/office/drawing/2014/main" id="{EE70B0F4-7D61-AE70-EFC2-03C6D3CB085D}"/>
              </a:ext>
            </a:extLst>
          </p:cNvPr>
          <p:cNvSpPr/>
          <p:nvPr/>
        </p:nvSpPr>
        <p:spPr>
          <a:xfrm>
            <a:off x="4480918" y="1427194"/>
            <a:ext cx="6752161" cy="3076311"/>
          </a:xfrm>
          <a:prstGeom prst="roundRect">
            <a:avLst>
              <a:gd name="adj" fmla="val 6553"/>
            </a:avLst>
          </a:prstGeom>
          <a:solidFill>
            <a:srgbClr val="F9D2D6"/>
          </a:solidFill>
          <a:ln/>
        </p:spPr>
        <p:txBody>
          <a:bodyPr/>
          <a:lstStyle/>
          <a:p>
            <a:endParaRPr lang="es-MX" sz="1500">
              <a:latin typeface="Arial" panose="020B0604020202020204" pitchFamily="34" charset="0"/>
              <a:cs typeface="Arial" panose="020B0604020202020204" pitchFamily="34" charset="0"/>
            </a:endParaRPr>
          </a:p>
        </p:txBody>
      </p:sp>
      <p:sp>
        <p:nvSpPr>
          <p:cNvPr id="7" name="Text 5">
            <a:extLst>
              <a:ext uri="{FF2B5EF4-FFF2-40B4-BE49-F238E27FC236}">
                <a16:creationId xmlns:a16="http://schemas.microsoft.com/office/drawing/2014/main" id="{12C3D9E9-53B3-9191-2A57-E4AD7D63D383}"/>
              </a:ext>
            </a:extLst>
          </p:cNvPr>
          <p:cNvSpPr/>
          <p:nvPr/>
        </p:nvSpPr>
        <p:spPr>
          <a:xfrm>
            <a:off x="4661396" y="1607674"/>
            <a:ext cx="2944218" cy="296863"/>
          </a:xfrm>
          <a:prstGeom prst="rect">
            <a:avLst/>
          </a:prstGeom>
          <a:noFill/>
          <a:ln/>
        </p:spPr>
        <p:txBody>
          <a:bodyPr wrap="none" lIns="0" tIns="0" rIns="0" bIns="0" rtlCol="0" anchor="t"/>
          <a:lstStyle/>
          <a:p>
            <a:pPr>
              <a:lnSpc>
                <a:spcPts val="2333"/>
              </a:lnSpc>
            </a:pPr>
            <a:r>
              <a:rPr lang="en-US" sz="1833" b="1" dirty="0">
                <a:solidFill>
                  <a:srgbClr val="1F1E1E"/>
                </a:solidFill>
                <a:latin typeface="Arial" panose="020B0604020202020204" pitchFamily="34" charset="0"/>
                <a:ea typeface="Sora Semi Bold" pitchFamily="34" charset="-122"/>
                <a:cs typeface="Arial" panose="020B0604020202020204" pitchFamily="34" charset="0"/>
              </a:rPr>
              <a:t>Conservación del Acuse</a:t>
            </a:r>
            <a:endParaRPr lang="en-US" sz="1833" b="1" dirty="0">
              <a:latin typeface="Arial" panose="020B0604020202020204" pitchFamily="34" charset="0"/>
              <a:cs typeface="Arial" panose="020B0604020202020204" pitchFamily="34" charset="0"/>
            </a:endParaRPr>
          </a:p>
        </p:txBody>
      </p:sp>
      <p:sp>
        <p:nvSpPr>
          <p:cNvPr id="8" name="Text 6">
            <a:extLst>
              <a:ext uri="{FF2B5EF4-FFF2-40B4-BE49-F238E27FC236}">
                <a16:creationId xmlns:a16="http://schemas.microsoft.com/office/drawing/2014/main" id="{50C3B189-8B7E-4A25-142B-67A501DB32C4}"/>
              </a:ext>
            </a:extLst>
          </p:cNvPr>
          <p:cNvSpPr/>
          <p:nvPr/>
        </p:nvSpPr>
        <p:spPr>
          <a:xfrm>
            <a:off x="4661396" y="2085014"/>
            <a:ext cx="5741188" cy="577850"/>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El área que transfiere debe conservar permanentemente la Entrada a Depósito en su expediente 8C.16 para consultas posteriores.</a:t>
            </a:r>
            <a:endParaRPr lang="en-US" sz="1417" dirty="0">
              <a:latin typeface="Arial" panose="020B0604020202020204" pitchFamily="34" charset="0"/>
              <a:cs typeface="Arial" panose="020B0604020202020204" pitchFamily="34" charset="0"/>
            </a:endParaRPr>
          </a:p>
        </p:txBody>
      </p:sp>
      <p:sp>
        <p:nvSpPr>
          <p:cNvPr id="9" name="Shape 7">
            <a:extLst>
              <a:ext uri="{FF2B5EF4-FFF2-40B4-BE49-F238E27FC236}">
                <a16:creationId xmlns:a16="http://schemas.microsoft.com/office/drawing/2014/main" id="{82D342DC-AF81-2909-6576-68DD8BEA9676}"/>
              </a:ext>
            </a:extLst>
          </p:cNvPr>
          <p:cNvSpPr/>
          <p:nvPr/>
        </p:nvSpPr>
        <p:spPr>
          <a:xfrm>
            <a:off x="501848" y="5001175"/>
            <a:ext cx="10731231" cy="1055985"/>
          </a:xfrm>
          <a:prstGeom prst="roundRect">
            <a:avLst>
              <a:gd name="adj" fmla="val 7181"/>
            </a:avLst>
          </a:prstGeom>
          <a:solidFill>
            <a:srgbClr val="F7BBC1"/>
          </a:solidFill>
          <a:ln/>
        </p:spPr>
        <p:txBody>
          <a:bodyPr/>
          <a:lstStyle/>
          <a:p>
            <a:endParaRPr lang="es-MX" sz="1500">
              <a:latin typeface="Arial" panose="020B0604020202020204" pitchFamily="34" charset="0"/>
              <a:cs typeface="Arial" panose="020B0604020202020204" pitchFamily="34" charset="0"/>
            </a:endParaRPr>
          </a:p>
        </p:txBody>
      </p:sp>
      <p:pic>
        <p:nvPicPr>
          <p:cNvPr id="10" name="Image 0" descr="preencoded.png">
            <a:extLst>
              <a:ext uri="{FF2B5EF4-FFF2-40B4-BE49-F238E27FC236}">
                <a16:creationId xmlns:a16="http://schemas.microsoft.com/office/drawing/2014/main" id="{E5A962C9-7308-7B8E-0936-0AA5FDC509D1}"/>
              </a:ext>
            </a:extLst>
          </p:cNvPr>
          <p:cNvPicPr>
            <a:picLocks noChangeAspect="1"/>
          </p:cNvPicPr>
          <p:nvPr/>
        </p:nvPicPr>
        <p:blipFill>
          <a:blip r:embed="rId2"/>
          <a:stretch>
            <a:fillRect/>
          </a:stretch>
        </p:blipFill>
        <p:spPr>
          <a:xfrm>
            <a:off x="747366" y="5230218"/>
            <a:ext cx="225623" cy="180479"/>
          </a:xfrm>
          <a:prstGeom prst="rect">
            <a:avLst/>
          </a:prstGeom>
        </p:spPr>
      </p:pic>
      <p:sp>
        <p:nvSpPr>
          <p:cNvPr id="11" name="Text 8">
            <a:extLst>
              <a:ext uri="{FF2B5EF4-FFF2-40B4-BE49-F238E27FC236}">
                <a16:creationId xmlns:a16="http://schemas.microsoft.com/office/drawing/2014/main" id="{21968ABC-5F05-1F7E-1400-688B1AA41339}"/>
              </a:ext>
            </a:extLst>
          </p:cNvPr>
          <p:cNvSpPr/>
          <p:nvPr/>
        </p:nvSpPr>
        <p:spPr>
          <a:xfrm>
            <a:off x="1218506" y="5230218"/>
            <a:ext cx="10161092" cy="577850"/>
          </a:xfrm>
          <a:prstGeom prst="rect">
            <a:avLst/>
          </a:prstGeom>
          <a:noFill/>
          <a:ln/>
        </p:spPr>
        <p:txBody>
          <a:bodyPr wrap="square" lIns="0" tIns="0" rIns="0" bIns="0" rtlCol="0" anchor="t"/>
          <a:lstStyle/>
          <a:p>
            <a:pPr>
              <a:lnSpc>
                <a:spcPts val="2250"/>
              </a:lnSpc>
            </a:pPr>
            <a:r>
              <a:rPr lang="en-US" sz="1417" b="1" dirty="0">
                <a:solidFill>
                  <a:srgbClr val="000000"/>
                </a:solidFill>
                <a:latin typeface="Arial" panose="020B0604020202020204" pitchFamily="34" charset="0"/>
                <a:ea typeface="Sora Light" pitchFamily="34" charset="-122"/>
                <a:cs typeface="Arial" panose="020B0604020202020204" pitchFamily="34" charset="0"/>
              </a:rPr>
              <a:t>ADVERTENCIA:</a:t>
            </a:r>
            <a:r>
              <a:rPr lang="en-US" sz="1417" dirty="0">
                <a:solidFill>
                  <a:srgbClr val="000000"/>
                </a:solidFill>
                <a:latin typeface="Arial" panose="020B0604020202020204" pitchFamily="34" charset="0"/>
                <a:ea typeface="Sora Light" pitchFamily="34" charset="-122"/>
                <a:cs typeface="Arial" panose="020B0604020202020204" pitchFamily="34" charset="0"/>
              </a:rPr>
              <a:t> Cualquier omisión de estos requisitos será motivo de la devolución del trámite. Asegúrese de cumplir con todos los lineamientos antes de la transferencia.</a:t>
            </a:r>
            <a:endParaRPr lang="en-US" sz="1417" dirty="0">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DD6599A1-433E-7A12-B0DE-3615FB5489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74" y="3190509"/>
            <a:ext cx="1923973" cy="1125283"/>
          </a:xfrm>
          <a:prstGeom prst="rect">
            <a:avLst/>
          </a:prstGeom>
          <a:noFill/>
          <a:ln>
            <a:noFill/>
          </a:ln>
        </p:spPr>
      </p:pic>
      <p:pic>
        <p:nvPicPr>
          <p:cNvPr id="13" name="8 Imagen" descr="http://www.nedal.uminho.pt/0_content/Arquivos.jpg">
            <a:extLst>
              <a:ext uri="{FF2B5EF4-FFF2-40B4-BE49-F238E27FC236}">
                <a16:creationId xmlns:a16="http://schemas.microsoft.com/office/drawing/2014/main" id="{170BE47C-B7C1-4C6A-E5DC-C90261F6E3A2}"/>
              </a:ext>
            </a:extLst>
          </p:cNvPr>
          <p:cNvPicPr/>
          <p:nvPr/>
        </p:nvPicPr>
        <p:blipFill>
          <a:blip r:embed="rId4" cstate="print"/>
          <a:srcRect l="17086" t="7256" r="14628" b="5958"/>
          <a:stretch>
            <a:fillRect/>
          </a:stretch>
        </p:blipFill>
        <p:spPr bwMode="auto">
          <a:xfrm>
            <a:off x="6736662" y="2891906"/>
            <a:ext cx="1602529" cy="1209194"/>
          </a:xfrm>
          <a:prstGeom prst="rect">
            <a:avLst/>
          </a:prstGeom>
          <a:noFill/>
          <a:ln w="9525">
            <a:noFill/>
            <a:miter lim="800000"/>
            <a:headEnd/>
            <a:tailEnd/>
          </a:ln>
        </p:spPr>
      </p:pic>
    </p:spTree>
    <p:extLst>
      <p:ext uri="{BB962C8B-B14F-4D97-AF65-F5344CB8AC3E}">
        <p14:creationId xmlns:p14="http://schemas.microsoft.com/office/powerpoint/2010/main" val="697152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A349BC5-041A-DE5A-8762-719CB7BC10D8}"/>
              </a:ext>
            </a:extLst>
          </p:cNvPr>
          <p:cNvPicPr>
            <a:picLocks noChangeAspect="1"/>
          </p:cNvPicPr>
          <p:nvPr/>
        </p:nvPicPr>
        <p:blipFill>
          <a:blip r:embed="rId2"/>
          <a:stretch>
            <a:fillRect/>
          </a:stretch>
        </p:blipFill>
        <p:spPr>
          <a:xfrm>
            <a:off x="631925" y="1859558"/>
            <a:ext cx="5464076" cy="577751"/>
          </a:xfrm>
          <a:prstGeom prst="rect">
            <a:avLst/>
          </a:prstGeom>
        </p:spPr>
      </p:pic>
      <p:sp>
        <p:nvSpPr>
          <p:cNvPr id="4" name="Text 1">
            <a:extLst>
              <a:ext uri="{FF2B5EF4-FFF2-40B4-BE49-F238E27FC236}">
                <a16:creationId xmlns:a16="http://schemas.microsoft.com/office/drawing/2014/main" id="{CB009512-174E-D98C-5320-ECD9B4AA3C30}"/>
              </a:ext>
            </a:extLst>
          </p:cNvPr>
          <p:cNvSpPr/>
          <p:nvPr/>
        </p:nvSpPr>
        <p:spPr>
          <a:xfrm>
            <a:off x="776287" y="2552800"/>
            <a:ext cx="2682679" cy="237629"/>
          </a:xfrm>
          <a:prstGeom prst="rect">
            <a:avLst/>
          </a:prstGeom>
          <a:noFill/>
          <a:ln/>
        </p:spPr>
        <p:txBody>
          <a:bodyPr wrap="none" lIns="0" tIns="0" rIns="0" bIns="0" rtlCol="0" anchor="t"/>
          <a:lstStyle/>
          <a:p>
            <a:pPr>
              <a:lnSpc>
                <a:spcPts val="1833"/>
              </a:lnSpc>
            </a:pPr>
            <a:r>
              <a:rPr lang="en-US" sz="1583" b="1" dirty="0">
                <a:solidFill>
                  <a:srgbClr val="3B3535"/>
                </a:solidFill>
                <a:latin typeface="Arial" panose="020B0604020202020204" pitchFamily="34" charset="0"/>
                <a:ea typeface="Sora Semi Bold" pitchFamily="34" charset="-122"/>
                <a:cs typeface="Arial" panose="020B0604020202020204" pitchFamily="34" charset="0"/>
              </a:rPr>
              <a:t>Transferencia Secundaria</a:t>
            </a:r>
            <a:endParaRPr lang="en-US" sz="1583" b="1" dirty="0">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8CF0D766-868A-7C06-E265-FE19B7905D91}"/>
              </a:ext>
            </a:extLst>
          </p:cNvPr>
          <p:cNvSpPr/>
          <p:nvPr/>
        </p:nvSpPr>
        <p:spPr>
          <a:xfrm>
            <a:off x="776287" y="2887634"/>
            <a:ext cx="4786313" cy="702025"/>
          </a:xfrm>
          <a:prstGeom prst="rect">
            <a:avLst/>
          </a:prstGeom>
          <a:noFill/>
          <a:ln/>
        </p:spPr>
        <p:txBody>
          <a:bodyPr wrap="square" lIns="0" tIns="0" rIns="0" bIns="0" rtlCol="0" anchor="t"/>
          <a:lstStyle/>
          <a:p>
            <a:r>
              <a:rPr lang="es-MX" sz="1333" dirty="0">
                <a:latin typeface="Arial" panose="020B0604020202020204" pitchFamily="34" charset="0"/>
                <a:cs typeface="Arial" panose="020B0604020202020204" pitchFamily="34" charset="0"/>
              </a:rPr>
              <a:t>Es el traslado de los expedientes con </a:t>
            </a:r>
            <a:r>
              <a:rPr lang="es-MX" sz="1333" b="1" dirty="0">
                <a:latin typeface="Arial" panose="020B0604020202020204" pitchFamily="34" charset="0"/>
                <a:cs typeface="Arial" panose="020B0604020202020204" pitchFamily="34" charset="0"/>
              </a:rPr>
              <a:t>valores históricos</a:t>
            </a:r>
            <a:r>
              <a:rPr lang="es-MX" sz="1333" dirty="0">
                <a:latin typeface="Arial" panose="020B0604020202020204" pitchFamily="34" charset="0"/>
                <a:cs typeface="Arial" panose="020B0604020202020204" pitchFamily="34" charset="0"/>
              </a:rPr>
              <a:t> al </a:t>
            </a:r>
            <a:r>
              <a:rPr lang="es-MX" sz="1333" b="1" dirty="0">
                <a:latin typeface="Arial" panose="020B0604020202020204" pitchFamily="34" charset="0"/>
                <a:cs typeface="Arial" panose="020B0604020202020204" pitchFamily="34" charset="0"/>
              </a:rPr>
              <a:t>Archivo Histórico,</a:t>
            </a:r>
            <a:r>
              <a:rPr lang="es-MX" sz="1333" dirty="0">
                <a:latin typeface="Arial" panose="020B0604020202020204" pitchFamily="34" charset="0"/>
                <a:cs typeface="Arial" panose="020B0604020202020204" pitchFamily="34" charset="0"/>
              </a:rPr>
              <a:t> su conservación es permanente para la consulta pública y la memoria institucional.</a:t>
            </a:r>
          </a:p>
        </p:txBody>
      </p:sp>
      <p:pic>
        <p:nvPicPr>
          <p:cNvPr id="6" name="Image 1" descr="preencoded.png">
            <a:extLst>
              <a:ext uri="{FF2B5EF4-FFF2-40B4-BE49-F238E27FC236}">
                <a16:creationId xmlns:a16="http://schemas.microsoft.com/office/drawing/2014/main" id="{0CACF391-8CA8-959D-F352-D14CEBE5491A}"/>
              </a:ext>
            </a:extLst>
          </p:cNvPr>
          <p:cNvPicPr>
            <a:picLocks noChangeAspect="1"/>
          </p:cNvPicPr>
          <p:nvPr/>
        </p:nvPicPr>
        <p:blipFill>
          <a:blip r:embed="rId3"/>
          <a:stretch>
            <a:fillRect/>
          </a:stretch>
        </p:blipFill>
        <p:spPr>
          <a:xfrm>
            <a:off x="6096000" y="1859558"/>
            <a:ext cx="5464076" cy="577751"/>
          </a:xfrm>
          <a:prstGeom prst="rect">
            <a:avLst/>
          </a:prstGeom>
        </p:spPr>
      </p:pic>
      <p:sp>
        <p:nvSpPr>
          <p:cNvPr id="7" name="Text 3">
            <a:extLst>
              <a:ext uri="{FF2B5EF4-FFF2-40B4-BE49-F238E27FC236}">
                <a16:creationId xmlns:a16="http://schemas.microsoft.com/office/drawing/2014/main" id="{CA900770-F350-D82A-1C00-7035FE95FE62}"/>
              </a:ext>
            </a:extLst>
          </p:cNvPr>
          <p:cNvSpPr/>
          <p:nvPr/>
        </p:nvSpPr>
        <p:spPr>
          <a:xfrm>
            <a:off x="6240363" y="2552800"/>
            <a:ext cx="1900535" cy="237629"/>
          </a:xfrm>
          <a:prstGeom prst="rect">
            <a:avLst/>
          </a:prstGeom>
          <a:noFill/>
          <a:ln/>
        </p:spPr>
        <p:txBody>
          <a:bodyPr wrap="none" lIns="0" tIns="0" rIns="0" bIns="0" rtlCol="0" anchor="t"/>
          <a:lstStyle/>
          <a:p>
            <a:pPr>
              <a:lnSpc>
                <a:spcPts val="1833"/>
              </a:lnSpc>
            </a:pPr>
            <a:r>
              <a:rPr lang="en-US" sz="1583" b="1" dirty="0">
                <a:solidFill>
                  <a:srgbClr val="3B3535"/>
                </a:solidFill>
                <a:latin typeface="Arial" panose="020B0604020202020204" pitchFamily="34" charset="0"/>
                <a:ea typeface="Sora Semi Bold" pitchFamily="34" charset="-122"/>
                <a:cs typeface="Arial" panose="020B0604020202020204" pitchFamily="34" charset="0"/>
              </a:rPr>
              <a:t>Baja Documental</a:t>
            </a:r>
            <a:endParaRPr lang="en-US" sz="1583" b="1" dirty="0">
              <a:latin typeface="Arial" panose="020B0604020202020204" pitchFamily="34" charset="0"/>
              <a:cs typeface="Arial" panose="020B0604020202020204" pitchFamily="34" charset="0"/>
            </a:endParaRPr>
          </a:p>
        </p:txBody>
      </p:sp>
      <p:sp>
        <p:nvSpPr>
          <p:cNvPr id="8" name="Text 4">
            <a:extLst>
              <a:ext uri="{FF2B5EF4-FFF2-40B4-BE49-F238E27FC236}">
                <a16:creationId xmlns:a16="http://schemas.microsoft.com/office/drawing/2014/main" id="{9F9B1EB1-F80E-62D1-0F86-D8D462BEBC37}"/>
              </a:ext>
            </a:extLst>
          </p:cNvPr>
          <p:cNvSpPr/>
          <p:nvPr/>
        </p:nvSpPr>
        <p:spPr>
          <a:xfrm>
            <a:off x="6240365" y="2859683"/>
            <a:ext cx="4275236" cy="702025"/>
          </a:xfrm>
          <a:prstGeom prst="rect">
            <a:avLst/>
          </a:prstGeom>
          <a:noFill/>
          <a:ln/>
        </p:spPr>
        <p:txBody>
          <a:bodyPr wrap="square" lIns="0" tIns="0" rIns="0" bIns="0" rtlCol="0" anchor="t"/>
          <a:lstStyle/>
          <a:p>
            <a:pPr algn="just">
              <a:lnSpc>
                <a:spcPts val="1625"/>
              </a:lnSpc>
            </a:pPr>
            <a:r>
              <a:rPr lang="es-MX" sz="1333" dirty="0">
                <a:latin typeface="Arial" panose="020B0604020202020204" pitchFamily="34" charset="0"/>
                <a:cs typeface="Arial" panose="020B0604020202020204" pitchFamily="34" charset="0"/>
              </a:rPr>
              <a:t>Es la eliminación de aquellos documentos que </a:t>
            </a:r>
            <a:r>
              <a:rPr lang="es-MX" sz="1333" b="1" dirty="0">
                <a:latin typeface="Arial" panose="020B0604020202020204" pitchFamily="34" charset="0"/>
                <a:cs typeface="Arial" panose="020B0604020202020204" pitchFamily="34" charset="0"/>
              </a:rPr>
              <a:t>no poseen valores históricos</a:t>
            </a:r>
            <a:r>
              <a:rPr lang="es-MX" sz="1333" dirty="0">
                <a:latin typeface="Arial" panose="020B0604020202020204" pitchFamily="34" charset="0"/>
                <a:cs typeface="Arial" panose="020B0604020202020204" pitchFamily="34" charset="0"/>
              </a:rPr>
              <a:t> y cuya vigencia ha prescrito</a:t>
            </a:r>
            <a:r>
              <a:rPr lang="en-US" sz="1333" dirty="0">
                <a:solidFill>
                  <a:srgbClr val="3B3535"/>
                </a:solidFill>
                <a:latin typeface="Arial" panose="020B0604020202020204" pitchFamily="34" charset="0"/>
                <a:ea typeface="Sora Light" pitchFamily="34" charset="-122"/>
                <a:cs typeface="Arial" panose="020B0604020202020204" pitchFamily="34" charset="0"/>
              </a:rPr>
              <a:t>, siguiendo procedimientos de destrucción autorizados.</a:t>
            </a:r>
            <a:endParaRPr lang="en-US" sz="1333" dirty="0">
              <a:latin typeface="Arial" panose="020B0604020202020204" pitchFamily="34" charset="0"/>
              <a:cs typeface="Arial" panose="020B0604020202020204" pitchFamily="34" charset="0"/>
            </a:endParaRPr>
          </a:p>
        </p:txBody>
      </p:sp>
      <p:pic>
        <p:nvPicPr>
          <p:cNvPr id="10" name="Image 2" descr="preencoded.png">
            <a:extLst>
              <a:ext uri="{FF2B5EF4-FFF2-40B4-BE49-F238E27FC236}">
                <a16:creationId xmlns:a16="http://schemas.microsoft.com/office/drawing/2014/main" id="{1A28762B-6086-87C6-86CD-3D998068021E}"/>
              </a:ext>
            </a:extLst>
          </p:cNvPr>
          <p:cNvPicPr>
            <a:picLocks noChangeAspect="1"/>
          </p:cNvPicPr>
          <p:nvPr/>
        </p:nvPicPr>
        <p:blipFill>
          <a:blip r:embed="rId4"/>
          <a:stretch>
            <a:fillRect/>
          </a:stretch>
        </p:blipFill>
        <p:spPr>
          <a:xfrm>
            <a:off x="2415560" y="4141986"/>
            <a:ext cx="3495970" cy="2468218"/>
          </a:xfrm>
          <a:prstGeom prst="rect">
            <a:avLst/>
          </a:prstGeom>
        </p:spPr>
      </p:pic>
      <p:pic>
        <p:nvPicPr>
          <p:cNvPr id="12" name="Imagen 11">
            <a:extLst>
              <a:ext uri="{FF2B5EF4-FFF2-40B4-BE49-F238E27FC236}">
                <a16:creationId xmlns:a16="http://schemas.microsoft.com/office/drawing/2014/main" id="{8F43AD7A-78CD-8F42-3A34-8412F3D0A379}"/>
              </a:ext>
            </a:extLst>
          </p:cNvPr>
          <p:cNvPicPr>
            <a:picLocks noChangeAspect="1"/>
          </p:cNvPicPr>
          <p:nvPr/>
        </p:nvPicPr>
        <p:blipFill>
          <a:blip r:embed="rId5"/>
          <a:srcRect l="-2" t="13370" r="-480" b="5116"/>
          <a:stretch>
            <a:fillRect/>
          </a:stretch>
        </p:blipFill>
        <p:spPr>
          <a:xfrm>
            <a:off x="6293327" y="4024254"/>
            <a:ext cx="2837448" cy="2585951"/>
          </a:xfrm>
          <a:prstGeom prst="rect">
            <a:avLst/>
          </a:prstGeom>
        </p:spPr>
      </p:pic>
      <p:sp>
        <p:nvSpPr>
          <p:cNvPr id="13" name="CuadroTexto 12">
            <a:extLst>
              <a:ext uri="{FF2B5EF4-FFF2-40B4-BE49-F238E27FC236}">
                <a16:creationId xmlns:a16="http://schemas.microsoft.com/office/drawing/2014/main" id="{852FA1AD-2E17-DAE3-BF49-1DE710913735}"/>
              </a:ext>
            </a:extLst>
          </p:cNvPr>
          <p:cNvSpPr txBox="1"/>
          <p:nvPr/>
        </p:nvSpPr>
        <p:spPr>
          <a:xfrm>
            <a:off x="4419600" y="683804"/>
            <a:ext cx="6096000" cy="707694"/>
          </a:xfrm>
          <a:prstGeom prst="rect">
            <a:avLst/>
          </a:prstGeom>
          <a:noFill/>
        </p:spPr>
        <p:txBody>
          <a:bodyPr wrap="square">
            <a:spAutoFit/>
          </a:bodyPr>
          <a:lstStyle/>
          <a:p>
            <a:pPr algn="just"/>
            <a:r>
              <a:rPr lang="es-MX" sz="1333" dirty="0">
                <a:solidFill>
                  <a:srgbClr val="000000"/>
                </a:solidFill>
                <a:latin typeface="Arial" panose="020B0604020202020204" pitchFamily="34" charset="0"/>
                <a:ea typeface="Times New Roman" panose="02020603050405020304" pitchFamily="18" charset="0"/>
              </a:rPr>
              <a:t>Selección sistemática de los expedientes en el archivo de concentración cuya vigencia documental ha prescrito, con el fin de realizar Transferencias Secundarias al Archivo Histórico y/o Bajas Documentales.</a:t>
            </a:r>
            <a:endParaRPr lang="es-MX" sz="1333" dirty="0"/>
          </a:p>
        </p:txBody>
      </p:sp>
      <p:sp>
        <p:nvSpPr>
          <p:cNvPr id="2" name="Text 0">
            <a:extLst>
              <a:ext uri="{FF2B5EF4-FFF2-40B4-BE49-F238E27FC236}">
                <a16:creationId xmlns:a16="http://schemas.microsoft.com/office/drawing/2014/main" id="{87A4E226-DCD6-4F2E-0B21-EE0063BDDF20}"/>
              </a:ext>
            </a:extLst>
          </p:cNvPr>
          <p:cNvSpPr/>
          <p:nvPr/>
        </p:nvSpPr>
        <p:spPr>
          <a:xfrm>
            <a:off x="4260652" y="223852"/>
            <a:ext cx="3683222" cy="475059"/>
          </a:xfrm>
          <a:prstGeom prst="rect">
            <a:avLst/>
          </a:prstGeom>
          <a:noFill/>
          <a:ln/>
        </p:spPr>
        <p:txBody>
          <a:bodyPr wrap="none" lIns="0" tIns="0" rIns="0" bIns="0" rtlCol="0" anchor="t"/>
          <a:lstStyle/>
          <a:p>
            <a:pPr>
              <a:lnSpc>
                <a:spcPts val="3708"/>
              </a:lnSpc>
            </a:pPr>
            <a:r>
              <a:rPr lang="en-US" sz="2667" dirty="0">
                <a:solidFill>
                  <a:srgbClr val="1F1E1E"/>
                </a:solidFill>
                <a:latin typeface="Arial" panose="020B0604020202020204" pitchFamily="34" charset="0"/>
                <a:ea typeface="Sora Semi Bold" pitchFamily="34" charset="-122"/>
                <a:cs typeface="Arial" panose="020B0604020202020204" pitchFamily="34" charset="0"/>
              </a:rPr>
              <a:t>Disposición Documental</a:t>
            </a:r>
            <a:endParaRPr lang="en-US" sz="2667" dirty="0">
              <a:latin typeface="Arial" panose="020B0604020202020204" pitchFamily="34" charset="0"/>
              <a:cs typeface="Arial" panose="020B0604020202020204" pitchFamily="34" charset="0"/>
            </a:endParaRPr>
          </a:p>
        </p:txBody>
      </p:sp>
      <p:sp>
        <p:nvSpPr>
          <p:cNvPr id="15" name="Text 0">
            <a:extLst>
              <a:ext uri="{FF2B5EF4-FFF2-40B4-BE49-F238E27FC236}">
                <a16:creationId xmlns:a16="http://schemas.microsoft.com/office/drawing/2014/main" id="{9C635B91-058B-603A-593C-E252BBE69D06}"/>
              </a:ext>
            </a:extLst>
          </p:cNvPr>
          <p:cNvSpPr/>
          <p:nvPr/>
        </p:nvSpPr>
        <p:spPr>
          <a:xfrm>
            <a:off x="4254389" y="1324341"/>
            <a:ext cx="3683222" cy="475059"/>
          </a:xfrm>
          <a:prstGeom prst="rect">
            <a:avLst/>
          </a:prstGeom>
          <a:noFill/>
          <a:ln/>
        </p:spPr>
        <p:txBody>
          <a:bodyPr wrap="none" lIns="0" tIns="0" rIns="0" bIns="0" rtlCol="0" anchor="t"/>
          <a:lstStyle/>
          <a:p>
            <a:pPr>
              <a:lnSpc>
                <a:spcPts val="3708"/>
              </a:lnSpc>
            </a:pPr>
            <a:r>
              <a:rPr lang="en-US" sz="2667" dirty="0">
                <a:solidFill>
                  <a:srgbClr val="1F1E1E"/>
                </a:solidFill>
                <a:latin typeface="Arial" panose="020B0604020202020204" pitchFamily="34" charset="0"/>
                <a:ea typeface="Sora Semi Bold" pitchFamily="34" charset="-122"/>
                <a:cs typeface="Arial" panose="020B0604020202020204" pitchFamily="34" charset="0"/>
              </a:rPr>
              <a:t>Valoración Documental</a:t>
            </a:r>
            <a:endParaRPr lang="en-US" sz="26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77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015310" y="455129"/>
            <a:ext cx="5566818" cy="593923"/>
          </a:xfrm>
          <a:prstGeom prst="rect">
            <a:avLst/>
          </a:prstGeom>
          <a:noFill/>
          <a:ln/>
        </p:spPr>
        <p:txBody>
          <a:bodyPr wrap="none" lIns="0" tIns="0" rIns="0" bIns="0" rtlCol="0" anchor="t"/>
          <a:lstStyle/>
          <a:p>
            <a:pPr>
              <a:lnSpc>
                <a:spcPts val="4666"/>
              </a:lnSpc>
            </a:pPr>
            <a:r>
              <a:rPr lang="en-US" sz="3708" dirty="0">
                <a:solidFill>
                  <a:srgbClr val="1F1E1E"/>
                </a:solidFill>
                <a:latin typeface="Arial" panose="020B0604020202020204" pitchFamily="34" charset="0"/>
                <a:ea typeface="Sora Semi Bold" pitchFamily="34" charset="-122"/>
                <a:cs typeface="Arial" panose="020B0604020202020204" pitchFamily="34" charset="0"/>
              </a:rPr>
              <a:t>Resumen del Ciclo Vital</a:t>
            </a:r>
            <a:endParaRPr lang="en-US" sz="3708" dirty="0">
              <a:latin typeface="Arial" panose="020B0604020202020204" pitchFamily="34" charset="0"/>
              <a:cs typeface="Arial" panose="020B0604020202020204" pitchFamily="34" charset="0"/>
            </a:endParaRPr>
          </a:p>
        </p:txBody>
      </p:sp>
      <p:sp>
        <p:nvSpPr>
          <p:cNvPr id="3" name="Shape 1"/>
          <p:cNvSpPr/>
          <p:nvPr/>
        </p:nvSpPr>
        <p:spPr>
          <a:xfrm>
            <a:off x="631924" y="3516015"/>
            <a:ext cx="10928152" cy="25400"/>
          </a:xfrm>
          <a:prstGeom prst="roundRect">
            <a:avLst>
              <a:gd name="adj" fmla="val 298550"/>
            </a:avLst>
          </a:prstGeom>
          <a:solidFill>
            <a:srgbClr val="DFB8BC"/>
          </a:solidFill>
          <a:ln/>
        </p:spPr>
        <p:txBody>
          <a:bodyPr/>
          <a:lstStyle/>
          <a:p>
            <a:endParaRPr lang="es-MX" sz="1500">
              <a:latin typeface="Arial" panose="020B0604020202020204" pitchFamily="34" charset="0"/>
              <a:cs typeface="Arial" panose="020B0604020202020204" pitchFamily="34" charset="0"/>
            </a:endParaRPr>
          </a:p>
        </p:txBody>
      </p:sp>
      <p:sp>
        <p:nvSpPr>
          <p:cNvPr id="4" name="Shape 2"/>
          <p:cNvSpPr/>
          <p:nvPr/>
        </p:nvSpPr>
        <p:spPr>
          <a:xfrm>
            <a:off x="2737148" y="2974380"/>
            <a:ext cx="25400" cy="541635"/>
          </a:xfrm>
          <a:prstGeom prst="roundRect">
            <a:avLst>
              <a:gd name="adj" fmla="val 298550"/>
            </a:avLst>
          </a:prstGeom>
          <a:solidFill>
            <a:srgbClr val="DFB8BC"/>
          </a:solidFill>
          <a:ln/>
        </p:spPr>
        <p:txBody>
          <a:bodyPr/>
          <a:lstStyle/>
          <a:p>
            <a:endParaRPr lang="es-MX" sz="1500">
              <a:latin typeface="Arial" panose="020B0604020202020204" pitchFamily="34" charset="0"/>
              <a:cs typeface="Arial" panose="020B0604020202020204" pitchFamily="34" charset="0"/>
            </a:endParaRPr>
          </a:p>
        </p:txBody>
      </p:sp>
      <p:sp>
        <p:nvSpPr>
          <p:cNvPr id="5" name="Shape 3"/>
          <p:cNvSpPr/>
          <p:nvPr/>
        </p:nvSpPr>
        <p:spPr>
          <a:xfrm>
            <a:off x="2546747" y="3276600"/>
            <a:ext cx="406202" cy="406202"/>
          </a:xfrm>
          <a:prstGeom prst="roundRect">
            <a:avLst>
              <a:gd name="adj" fmla="val 18669"/>
            </a:avLst>
          </a:prstGeom>
          <a:solidFill>
            <a:srgbClr val="F9D2D6"/>
          </a:solidFill>
          <a:ln w="762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6" name="Text 4"/>
          <p:cNvSpPr/>
          <p:nvPr/>
        </p:nvSpPr>
        <p:spPr>
          <a:xfrm>
            <a:off x="2607320" y="3337868"/>
            <a:ext cx="285056" cy="356294"/>
          </a:xfrm>
          <a:prstGeom prst="rect">
            <a:avLst/>
          </a:prstGeom>
          <a:noFill/>
          <a:ln/>
        </p:spPr>
        <p:txBody>
          <a:bodyPr wrap="none" lIns="0" tIns="0" rIns="0" bIns="0" rtlCol="0" anchor="t"/>
          <a:lstStyle/>
          <a:p>
            <a:pPr algn="ctr">
              <a:lnSpc>
                <a:spcPts val="2208"/>
              </a:lnSpc>
            </a:pPr>
            <a:r>
              <a:rPr lang="en-US" sz="2208" dirty="0">
                <a:solidFill>
                  <a:srgbClr val="3B3535"/>
                </a:solidFill>
                <a:latin typeface="Arial" panose="020B0604020202020204" pitchFamily="34" charset="0"/>
                <a:ea typeface="Sora Semi Bold" pitchFamily="34" charset="-122"/>
                <a:cs typeface="Arial" panose="020B0604020202020204" pitchFamily="34" charset="0"/>
              </a:rPr>
              <a:t>1</a:t>
            </a:r>
            <a:endParaRPr lang="en-US" sz="2208" dirty="0">
              <a:latin typeface="Arial" panose="020B0604020202020204" pitchFamily="34" charset="0"/>
              <a:cs typeface="Arial" panose="020B0604020202020204" pitchFamily="34" charset="0"/>
            </a:endParaRPr>
          </a:p>
        </p:txBody>
      </p:sp>
      <p:sp>
        <p:nvSpPr>
          <p:cNvPr id="7" name="Text 5"/>
          <p:cNvSpPr/>
          <p:nvPr/>
        </p:nvSpPr>
        <p:spPr>
          <a:xfrm>
            <a:off x="1587797" y="2057400"/>
            <a:ext cx="2375594" cy="296863"/>
          </a:xfrm>
          <a:prstGeom prst="rect">
            <a:avLst/>
          </a:prstGeom>
          <a:noFill/>
          <a:ln/>
        </p:spPr>
        <p:txBody>
          <a:bodyPr wrap="none" lIns="0" tIns="0" rIns="0" bIns="0" rtlCol="0" anchor="t"/>
          <a:lstStyle/>
          <a:p>
            <a:pPr algn="ct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Archivo de Trámite</a:t>
            </a:r>
            <a:endParaRPr lang="en-US" sz="1833" dirty="0">
              <a:latin typeface="Arial" panose="020B0604020202020204" pitchFamily="34" charset="0"/>
              <a:cs typeface="Arial" panose="020B0604020202020204" pitchFamily="34" charset="0"/>
            </a:endParaRPr>
          </a:p>
        </p:txBody>
      </p:sp>
      <p:sp>
        <p:nvSpPr>
          <p:cNvPr id="8" name="Text 6"/>
          <p:cNvSpPr/>
          <p:nvPr/>
        </p:nvSpPr>
        <p:spPr>
          <a:xfrm>
            <a:off x="838200" y="2462510"/>
            <a:ext cx="3874889" cy="577850"/>
          </a:xfrm>
          <a:prstGeom prst="rect">
            <a:avLst/>
          </a:prstGeom>
          <a:noFill/>
          <a:ln/>
        </p:spPr>
        <p:txBody>
          <a:bodyPr wrap="square" lIns="0" tIns="0" rIns="0" bIns="0" rtlCol="0" anchor="t"/>
          <a:lstStyle/>
          <a:p>
            <a:pPr algn="ct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Consulta frecuente y vigencia documental activa</a:t>
            </a:r>
            <a:endParaRPr lang="en-US" sz="1417" dirty="0">
              <a:latin typeface="Arial" panose="020B0604020202020204" pitchFamily="34" charset="0"/>
              <a:cs typeface="Arial" panose="020B0604020202020204" pitchFamily="34" charset="0"/>
            </a:endParaRPr>
          </a:p>
        </p:txBody>
      </p:sp>
      <p:sp>
        <p:nvSpPr>
          <p:cNvPr id="9" name="Shape 7"/>
          <p:cNvSpPr/>
          <p:nvPr/>
        </p:nvSpPr>
        <p:spPr>
          <a:xfrm>
            <a:off x="4967883" y="3516015"/>
            <a:ext cx="25400" cy="541635"/>
          </a:xfrm>
          <a:prstGeom prst="roundRect">
            <a:avLst>
              <a:gd name="adj" fmla="val 298550"/>
            </a:avLst>
          </a:prstGeom>
          <a:solidFill>
            <a:srgbClr val="DFB8BC"/>
          </a:solidFill>
          <a:ln/>
        </p:spPr>
        <p:txBody>
          <a:bodyPr/>
          <a:lstStyle/>
          <a:p>
            <a:endParaRPr lang="es-MX" sz="1500">
              <a:latin typeface="Arial" panose="020B0604020202020204" pitchFamily="34" charset="0"/>
              <a:cs typeface="Arial" panose="020B0604020202020204" pitchFamily="34" charset="0"/>
            </a:endParaRPr>
          </a:p>
        </p:txBody>
      </p:sp>
      <p:sp>
        <p:nvSpPr>
          <p:cNvPr id="10" name="Shape 8"/>
          <p:cNvSpPr/>
          <p:nvPr/>
        </p:nvSpPr>
        <p:spPr>
          <a:xfrm>
            <a:off x="4777482" y="3276600"/>
            <a:ext cx="406202" cy="406202"/>
          </a:xfrm>
          <a:prstGeom prst="roundRect">
            <a:avLst>
              <a:gd name="adj" fmla="val 18669"/>
            </a:avLst>
          </a:prstGeom>
          <a:solidFill>
            <a:srgbClr val="F9D2D6"/>
          </a:solidFill>
          <a:ln w="762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11" name="Text 9"/>
          <p:cNvSpPr/>
          <p:nvPr/>
        </p:nvSpPr>
        <p:spPr>
          <a:xfrm>
            <a:off x="4838055" y="3337868"/>
            <a:ext cx="285056" cy="356294"/>
          </a:xfrm>
          <a:prstGeom prst="rect">
            <a:avLst/>
          </a:prstGeom>
          <a:noFill/>
          <a:ln/>
        </p:spPr>
        <p:txBody>
          <a:bodyPr wrap="none" lIns="0" tIns="0" rIns="0" bIns="0" rtlCol="0" anchor="t"/>
          <a:lstStyle/>
          <a:p>
            <a:pPr algn="ctr">
              <a:lnSpc>
                <a:spcPts val="2208"/>
              </a:lnSpc>
            </a:pPr>
            <a:r>
              <a:rPr lang="en-US" sz="2208" dirty="0">
                <a:solidFill>
                  <a:srgbClr val="3B3535"/>
                </a:solidFill>
                <a:latin typeface="Arial" panose="020B0604020202020204" pitchFamily="34" charset="0"/>
                <a:ea typeface="Sora Semi Bold" pitchFamily="34" charset="-122"/>
                <a:cs typeface="Arial" panose="020B0604020202020204" pitchFamily="34" charset="0"/>
              </a:rPr>
              <a:t>2</a:t>
            </a:r>
            <a:endParaRPr lang="en-US" sz="2208" dirty="0">
              <a:latin typeface="Arial" panose="020B0604020202020204" pitchFamily="34" charset="0"/>
              <a:cs typeface="Arial" panose="020B0604020202020204" pitchFamily="34" charset="0"/>
            </a:endParaRPr>
          </a:p>
        </p:txBody>
      </p:sp>
      <p:sp>
        <p:nvSpPr>
          <p:cNvPr id="12" name="Text 10"/>
          <p:cNvSpPr/>
          <p:nvPr/>
        </p:nvSpPr>
        <p:spPr>
          <a:xfrm>
            <a:off x="3615333" y="4238129"/>
            <a:ext cx="2730401" cy="296863"/>
          </a:xfrm>
          <a:prstGeom prst="rect">
            <a:avLst/>
          </a:prstGeom>
          <a:noFill/>
          <a:ln/>
        </p:spPr>
        <p:txBody>
          <a:bodyPr wrap="none" lIns="0" tIns="0" rIns="0" bIns="0" rtlCol="0" anchor="t"/>
          <a:lstStyle/>
          <a:p>
            <a:pPr algn="ct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Transferencia Primaria</a:t>
            </a:r>
            <a:endParaRPr lang="en-US" sz="1833" dirty="0">
              <a:latin typeface="Arial" panose="020B0604020202020204" pitchFamily="34" charset="0"/>
              <a:cs typeface="Arial" panose="020B0604020202020204" pitchFamily="34" charset="0"/>
            </a:endParaRPr>
          </a:p>
        </p:txBody>
      </p:sp>
      <p:sp>
        <p:nvSpPr>
          <p:cNvPr id="13" name="Text 11"/>
          <p:cNvSpPr/>
          <p:nvPr/>
        </p:nvSpPr>
        <p:spPr>
          <a:xfrm>
            <a:off x="3043139" y="4643239"/>
            <a:ext cx="3874889" cy="288925"/>
          </a:xfrm>
          <a:prstGeom prst="rect">
            <a:avLst/>
          </a:prstGeom>
          <a:noFill/>
          <a:ln/>
        </p:spPr>
        <p:txBody>
          <a:bodyPr wrap="none" lIns="0" tIns="0" rIns="0" bIns="0" rtlCol="0" anchor="t"/>
          <a:lstStyle/>
          <a:p>
            <a:pPr algn="ct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Traslado al Archivo de Concentración</a:t>
            </a:r>
            <a:endParaRPr lang="en-US" sz="1417" dirty="0">
              <a:latin typeface="Arial" panose="020B0604020202020204" pitchFamily="34" charset="0"/>
              <a:cs typeface="Arial" panose="020B0604020202020204" pitchFamily="34" charset="0"/>
            </a:endParaRPr>
          </a:p>
        </p:txBody>
      </p:sp>
      <p:sp>
        <p:nvSpPr>
          <p:cNvPr id="14" name="Shape 12"/>
          <p:cNvSpPr/>
          <p:nvPr/>
        </p:nvSpPr>
        <p:spPr>
          <a:xfrm>
            <a:off x="7198618" y="2974380"/>
            <a:ext cx="25400" cy="541635"/>
          </a:xfrm>
          <a:prstGeom prst="roundRect">
            <a:avLst>
              <a:gd name="adj" fmla="val 298550"/>
            </a:avLst>
          </a:prstGeom>
          <a:solidFill>
            <a:srgbClr val="DFB8BC"/>
          </a:solidFill>
          <a:ln/>
        </p:spPr>
        <p:txBody>
          <a:bodyPr/>
          <a:lstStyle/>
          <a:p>
            <a:endParaRPr lang="es-MX" sz="1500">
              <a:latin typeface="Arial" panose="020B0604020202020204" pitchFamily="34" charset="0"/>
              <a:cs typeface="Arial" panose="020B0604020202020204" pitchFamily="34" charset="0"/>
            </a:endParaRPr>
          </a:p>
        </p:txBody>
      </p:sp>
      <p:sp>
        <p:nvSpPr>
          <p:cNvPr id="15" name="Shape 13"/>
          <p:cNvSpPr/>
          <p:nvPr/>
        </p:nvSpPr>
        <p:spPr>
          <a:xfrm>
            <a:off x="7008217" y="3276600"/>
            <a:ext cx="406202" cy="406202"/>
          </a:xfrm>
          <a:prstGeom prst="roundRect">
            <a:avLst>
              <a:gd name="adj" fmla="val 18669"/>
            </a:avLst>
          </a:prstGeom>
          <a:solidFill>
            <a:srgbClr val="F9D2D6"/>
          </a:solidFill>
          <a:ln w="762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16" name="Text 14"/>
          <p:cNvSpPr/>
          <p:nvPr/>
        </p:nvSpPr>
        <p:spPr>
          <a:xfrm>
            <a:off x="7068790" y="3337868"/>
            <a:ext cx="285056" cy="356294"/>
          </a:xfrm>
          <a:prstGeom prst="rect">
            <a:avLst/>
          </a:prstGeom>
          <a:noFill/>
          <a:ln/>
        </p:spPr>
        <p:txBody>
          <a:bodyPr wrap="none" lIns="0" tIns="0" rIns="0" bIns="0" rtlCol="0" anchor="t"/>
          <a:lstStyle/>
          <a:p>
            <a:pPr algn="ctr">
              <a:lnSpc>
                <a:spcPts val="2208"/>
              </a:lnSpc>
            </a:pPr>
            <a:r>
              <a:rPr lang="en-US" sz="2208" dirty="0">
                <a:solidFill>
                  <a:srgbClr val="3B3535"/>
                </a:solidFill>
                <a:latin typeface="Arial" panose="020B0604020202020204" pitchFamily="34" charset="0"/>
                <a:ea typeface="Sora Semi Bold" pitchFamily="34" charset="-122"/>
                <a:cs typeface="Arial" panose="020B0604020202020204" pitchFamily="34" charset="0"/>
              </a:rPr>
              <a:t>3</a:t>
            </a:r>
            <a:endParaRPr lang="en-US" sz="2208" dirty="0">
              <a:latin typeface="Arial" panose="020B0604020202020204" pitchFamily="34" charset="0"/>
              <a:cs typeface="Arial" panose="020B0604020202020204" pitchFamily="34" charset="0"/>
            </a:endParaRPr>
          </a:p>
        </p:txBody>
      </p:sp>
      <p:sp>
        <p:nvSpPr>
          <p:cNvPr id="17" name="Text 15"/>
          <p:cNvSpPr/>
          <p:nvPr/>
        </p:nvSpPr>
        <p:spPr>
          <a:xfrm>
            <a:off x="5637311" y="2057400"/>
            <a:ext cx="3199607" cy="296863"/>
          </a:xfrm>
          <a:prstGeom prst="rect">
            <a:avLst/>
          </a:prstGeom>
          <a:noFill/>
          <a:ln/>
        </p:spPr>
        <p:txBody>
          <a:bodyPr wrap="none" lIns="0" tIns="0" rIns="0" bIns="0" rtlCol="0" anchor="t"/>
          <a:lstStyle/>
          <a:p>
            <a:pPr algn="ct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Archivo de Concentración</a:t>
            </a:r>
            <a:endParaRPr lang="en-US" sz="1833" dirty="0">
              <a:latin typeface="Arial" panose="020B0604020202020204" pitchFamily="34" charset="0"/>
              <a:cs typeface="Arial" panose="020B0604020202020204" pitchFamily="34" charset="0"/>
            </a:endParaRPr>
          </a:p>
        </p:txBody>
      </p:sp>
      <p:sp>
        <p:nvSpPr>
          <p:cNvPr id="18" name="Text 16"/>
          <p:cNvSpPr/>
          <p:nvPr/>
        </p:nvSpPr>
        <p:spPr>
          <a:xfrm>
            <a:off x="5299670" y="2462510"/>
            <a:ext cx="3874889" cy="577850"/>
          </a:xfrm>
          <a:prstGeom prst="rect">
            <a:avLst/>
          </a:prstGeom>
          <a:noFill/>
          <a:ln/>
        </p:spPr>
        <p:txBody>
          <a:bodyPr wrap="square" lIns="0" tIns="0" rIns="0" bIns="0" rtlCol="0" anchor="t"/>
          <a:lstStyle/>
          <a:p>
            <a:pPr algn="ct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Consulta esporádica y conservación controlada</a:t>
            </a:r>
            <a:endParaRPr lang="en-US" sz="1417" dirty="0">
              <a:latin typeface="Arial" panose="020B0604020202020204" pitchFamily="34" charset="0"/>
              <a:cs typeface="Arial" panose="020B0604020202020204" pitchFamily="34" charset="0"/>
            </a:endParaRPr>
          </a:p>
        </p:txBody>
      </p:sp>
      <p:sp>
        <p:nvSpPr>
          <p:cNvPr id="19" name="Shape 17"/>
          <p:cNvSpPr/>
          <p:nvPr/>
        </p:nvSpPr>
        <p:spPr>
          <a:xfrm>
            <a:off x="9429353" y="3516015"/>
            <a:ext cx="25400" cy="541635"/>
          </a:xfrm>
          <a:prstGeom prst="roundRect">
            <a:avLst>
              <a:gd name="adj" fmla="val 298550"/>
            </a:avLst>
          </a:prstGeom>
          <a:solidFill>
            <a:srgbClr val="DFB8BC"/>
          </a:solidFill>
          <a:ln/>
        </p:spPr>
        <p:txBody>
          <a:bodyPr/>
          <a:lstStyle/>
          <a:p>
            <a:endParaRPr lang="es-MX" sz="1500">
              <a:latin typeface="Arial" panose="020B0604020202020204" pitchFamily="34" charset="0"/>
              <a:cs typeface="Arial" panose="020B0604020202020204" pitchFamily="34" charset="0"/>
            </a:endParaRPr>
          </a:p>
        </p:txBody>
      </p:sp>
      <p:sp>
        <p:nvSpPr>
          <p:cNvPr id="20" name="Shape 18"/>
          <p:cNvSpPr/>
          <p:nvPr/>
        </p:nvSpPr>
        <p:spPr>
          <a:xfrm>
            <a:off x="9238952" y="3276600"/>
            <a:ext cx="406202" cy="406202"/>
          </a:xfrm>
          <a:prstGeom prst="roundRect">
            <a:avLst>
              <a:gd name="adj" fmla="val 18669"/>
            </a:avLst>
          </a:prstGeom>
          <a:solidFill>
            <a:srgbClr val="F9D2D6"/>
          </a:solidFill>
          <a:ln w="7620">
            <a:solidFill>
              <a:srgbClr val="DFB8BC"/>
            </a:solidFill>
            <a:prstDash val="solid"/>
          </a:ln>
        </p:spPr>
        <p:txBody>
          <a:bodyPr/>
          <a:lstStyle/>
          <a:p>
            <a:endParaRPr lang="es-MX" sz="1500">
              <a:latin typeface="Arial" panose="020B0604020202020204" pitchFamily="34" charset="0"/>
              <a:cs typeface="Arial" panose="020B0604020202020204" pitchFamily="34" charset="0"/>
            </a:endParaRPr>
          </a:p>
        </p:txBody>
      </p:sp>
      <p:sp>
        <p:nvSpPr>
          <p:cNvPr id="21" name="Text 19"/>
          <p:cNvSpPr/>
          <p:nvPr/>
        </p:nvSpPr>
        <p:spPr>
          <a:xfrm>
            <a:off x="9299525" y="3337868"/>
            <a:ext cx="285056" cy="356294"/>
          </a:xfrm>
          <a:prstGeom prst="rect">
            <a:avLst/>
          </a:prstGeom>
          <a:noFill/>
          <a:ln/>
        </p:spPr>
        <p:txBody>
          <a:bodyPr wrap="none" lIns="0" tIns="0" rIns="0" bIns="0" rtlCol="0" anchor="t"/>
          <a:lstStyle/>
          <a:p>
            <a:pPr algn="ctr">
              <a:lnSpc>
                <a:spcPts val="2208"/>
              </a:lnSpc>
            </a:pPr>
            <a:r>
              <a:rPr lang="en-US" sz="2208" dirty="0">
                <a:solidFill>
                  <a:srgbClr val="3B3535"/>
                </a:solidFill>
                <a:latin typeface="Arial" panose="020B0604020202020204" pitchFamily="34" charset="0"/>
                <a:ea typeface="Sora Semi Bold" pitchFamily="34" charset="-122"/>
                <a:cs typeface="Arial" panose="020B0604020202020204" pitchFamily="34" charset="0"/>
              </a:rPr>
              <a:t>4</a:t>
            </a:r>
            <a:endParaRPr lang="en-US" sz="2208" dirty="0">
              <a:latin typeface="Arial" panose="020B0604020202020204" pitchFamily="34" charset="0"/>
              <a:cs typeface="Arial" panose="020B0604020202020204" pitchFamily="34" charset="0"/>
            </a:endParaRPr>
          </a:p>
        </p:txBody>
      </p:sp>
      <p:sp>
        <p:nvSpPr>
          <p:cNvPr id="22" name="Text 20"/>
          <p:cNvSpPr/>
          <p:nvPr/>
        </p:nvSpPr>
        <p:spPr>
          <a:xfrm>
            <a:off x="7800473" y="4068733"/>
            <a:ext cx="3185920" cy="612775"/>
          </a:xfrm>
          <a:prstGeom prst="rect">
            <a:avLst/>
          </a:prstGeom>
          <a:noFill/>
          <a:ln/>
        </p:spPr>
        <p:txBody>
          <a:bodyPr wrap="none" lIns="0" tIns="0" rIns="0" bIns="0" rtlCol="0" anchor="t"/>
          <a:lstStyle/>
          <a:p>
            <a:pPr algn="ct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Disposición Documental,</a:t>
            </a:r>
          </a:p>
          <a:p>
            <a:pPr algn="ctr">
              <a:lnSpc>
                <a:spcPts val="2333"/>
              </a:lnSpc>
            </a:pPr>
            <a:r>
              <a:rPr lang="en-US" sz="1833" dirty="0">
                <a:solidFill>
                  <a:srgbClr val="3B3535"/>
                </a:solidFill>
                <a:latin typeface="Arial" panose="020B0604020202020204" pitchFamily="34" charset="0"/>
                <a:ea typeface="Sora Semi Bold" pitchFamily="34" charset="-122"/>
                <a:cs typeface="Arial" panose="020B0604020202020204" pitchFamily="34" charset="0"/>
              </a:rPr>
              <a:t>Valoración y Destino Final</a:t>
            </a:r>
            <a:endParaRPr lang="en-US" sz="1833" dirty="0">
              <a:latin typeface="Arial" panose="020B0604020202020204" pitchFamily="34" charset="0"/>
              <a:cs typeface="Arial" panose="020B0604020202020204" pitchFamily="34" charset="0"/>
            </a:endParaRPr>
          </a:p>
        </p:txBody>
      </p:sp>
      <p:sp>
        <p:nvSpPr>
          <p:cNvPr id="23" name="Text 21"/>
          <p:cNvSpPr/>
          <p:nvPr/>
        </p:nvSpPr>
        <p:spPr>
          <a:xfrm>
            <a:off x="7353846" y="4648972"/>
            <a:ext cx="3632548" cy="653197"/>
          </a:xfrm>
          <a:prstGeom prst="rect">
            <a:avLst/>
          </a:prstGeom>
          <a:noFill/>
          <a:ln/>
        </p:spPr>
        <p:txBody>
          <a:bodyPr wrap="none" lIns="0" tIns="0" rIns="0" bIns="0" rtlCol="0" anchor="t"/>
          <a:lstStyle/>
          <a:p>
            <a:pPr marL="238115" indent="-238115" algn="ctr">
              <a:lnSpc>
                <a:spcPts val="2250"/>
              </a:lnSpc>
              <a:buFont typeface="Arial" panose="020B0604020202020204" pitchFamily="34" charset="0"/>
              <a:buChar char="•"/>
            </a:pPr>
            <a:r>
              <a:rPr lang="en-US" sz="1417" dirty="0">
                <a:solidFill>
                  <a:srgbClr val="3B3535"/>
                </a:solidFill>
                <a:latin typeface="Arial" panose="020B0604020202020204" pitchFamily="34" charset="0"/>
                <a:ea typeface="Sora Light" pitchFamily="34" charset="-122"/>
                <a:cs typeface="Arial" panose="020B0604020202020204" pitchFamily="34" charset="0"/>
              </a:rPr>
              <a:t>  Transferencia Secundaria Archivo Histórico </a:t>
            </a:r>
          </a:p>
          <a:p>
            <a:pPr marL="238115" indent="-238115" algn="ctr">
              <a:lnSpc>
                <a:spcPts val="2250"/>
              </a:lnSpc>
              <a:buFont typeface="Arial" panose="020B0604020202020204" pitchFamily="34" charset="0"/>
              <a:buChar char="•"/>
            </a:pPr>
            <a:r>
              <a:rPr lang="en-US" sz="1417" dirty="0">
                <a:solidFill>
                  <a:srgbClr val="3B3535"/>
                </a:solidFill>
                <a:latin typeface="Arial" panose="020B0604020202020204" pitchFamily="34" charset="0"/>
                <a:ea typeface="Sora Light" pitchFamily="34" charset="-122"/>
                <a:cs typeface="Arial" panose="020B0604020202020204" pitchFamily="34" charset="0"/>
              </a:rPr>
              <a:t> Baja Documental</a:t>
            </a:r>
            <a:endParaRPr lang="en-US" sz="1417" dirty="0">
              <a:latin typeface="Arial" panose="020B0604020202020204" pitchFamily="34" charset="0"/>
              <a:cs typeface="Arial" panose="020B0604020202020204" pitchFamily="34" charset="0"/>
            </a:endParaRPr>
          </a:p>
        </p:txBody>
      </p:sp>
      <p:sp>
        <p:nvSpPr>
          <p:cNvPr id="24" name="Text 22"/>
          <p:cNvSpPr/>
          <p:nvPr/>
        </p:nvSpPr>
        <p:spPr>
          <a:xfrm>
            <a:off x="631924" y="5642549"/>
            <a:ext cx="9883676" cy="688013"/>
          </a:xfrm>
          <a:prstGeom prst="rect">
            <a:avLst/>
          </a:prstGeom>
          <a:noFill/>
          <a:ln/>
        </p:spPr>
        <p:txBody>
          <a:bodyPr wrap="square" lIns="0" tIns="0" rIns="0" bIns="0" rtlCol="0" anchor="t"/>
          <a:lstStyle/>
          <a:p>
            <a:pPr>
              <a:lnSpc>
                <a:spcPts val="2250"/>
              </a:lnSpc>
            </a:pPr>
            <a:r>
              <a:rPr lang="en-US" sz="1417" dirty="0">
                <a:solidFill>
                  <a:srgbClr val="3B3535"/>
                </a:solidFill>
                <a:latin typeface="Arial" panose="020B0604020202020204" pitchFamily="34" charset="0"/>
                <a:ea typeface="Sora Light" pitchFamily="34" charset="-122"/>
                <a:cs typeface="Arial" panose="020B0604020202020204" pitchFamily="34" charset="0"/>
              </a:rPr>
              <a:t>Este ciclo garantiza el manejo sistemático de la documentación, desde su generación hasta su disposición final, cumpliendo con los requisitos legales y administrativos establecidos en el marco normativo archivístico.</a:t>
            </a:r>
            <a:endParaRPr lang="en-US" sz="141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65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521714" y="531941"/>
            <a:ext cx="5148572" cy="707886"/>
          </a:xfrm>
          <a:prstGeom prst="rect">
            <a:avLst/>
          </a:prstGeom>
          <a:noFill/>
        </p:spPr>
        <p:txBody>
          <a:bodyPr wrap="square" rtlCol="0">
            <a:spAutoFit/>
          </a:bodyPr>
          <a:lstStyle/>
          <a:p>
            <a:pPr algn="ctr"/>
            <a:r>
              <a:rPr lang="es-MX" sz="4000" dirty="0">
                <a:solidFill>
                  <a:srgbClr val="8A1010"/>
                </a:solidFill>
              </a:rPr>
              <a:t>DATOS DE CONTACTO:</a:t>
            </a:r>
          </a:p>
        </p:txBody>
      </p:sp>
      <p:sp>
        <p:nvSpPr>
          <p:cNvPr id="4" name="1 CuadroTexto">
            <a:extLst>
              <a:ext uri="{FF2B5EF4-FFF2-40B4-BE49-F238E27FC236}">
                <a16:creationId xmlns:a16="http://schemas.microsoft.com/office/drawing/2014/main" id="{2A78AE5F-DEE2-4B66-9BCF-BE1E3ACF1CA9}"/>
              </a:ext>
            </a:extLst>
          </p:cNvPr>
          <p:cNvSpPr txBox="1"/>
          <p:nvPr/>
        </p:nvSpPr>
        <p:spPr>
          <a:xfrm>
            <a:off x="2209800" y="1447800"/>
            <a:ext cx="8077200" cy="4047262"/>
          </a:xfrm>
          <a:prstGeom prst="rect">
            <a:avLst/>
          </a:prstGeom>
          <a:noFill/>
        </p:spPr>
        <p:txBody>
          <a:bodyPr wrap="square" rtlCol="0">
            <a:spAutoFit/>
          </a:bodyPr>
          <a:lstStyle/>
          <a:p>
            <a:r>
              <a:rPr lang="es-MX" sz="1700" b="1" dirty="0">
                <a:solidFill>
                  <a:schemeClr val="accent2">
                    <a:lumMod val="50000"/>
                  </a:schemeClr>
                </a:solidFill>
                <a:latin typeface="Arial" panose="020B0604020202020204" pitchFamily="34" charset="0"/>
                <a:cs typeface="Arial" panose="020B0604020202020204" pitchFamily="34" charset="0"/>
              </a:rPr>
              <a:t>Acceso al Portal del SIA </a:t>
            </a:r>
            <a:br>
              <a:rPr lang="es-MX" sz="1700" b="1" dirty="0">
                <a:solidFill>
                  <a:schemeClr val="accent2">
                    <a:lumMod val="50000"/>
                  </a:schemeClr>
                </a:solidFill>
                <a:latin typeface="Arial" panose="020B0604020202020204" pitchFamily="34" charset="0"/>
                <a:cs typeface="Arial" panose="020B0604020202020204" pitchFamily="34" charset="0"/>
              </a:rPr>
            </a:br>
            <a:r>
              <a:rPr lang="es-MX" sz="1700" b="1" dirty="0">
                <a:solidFill>
                  <a:schemeClr val="accent2">
                    <a:lumMod val="50000"/>
                  </a:schemeClr>
                </a:solidFill>
                <a:latin typeface="Arial" panose="020B0604020202020204" pitchFamily="34" charset="0"/>
                <a:cs typeface="Arial" panose="020B0604020202020204" pitchFamily="34" charset="0"/>
                <a:hlinkClick r:id="rId2"/>
              </a:rPr>
              <a:t>https://portales.sec.gob.mx/siasec/documentos/categoria/archivo-de-tramite</a:t>
            </a:r>
            <a:endParaRPr lang="es-MX" sz="1700" b="1" dirty="0">
              <a:solidFill>
                <a:schemeClr val="accent2">
                  <a:lumMod val="50000"/>
                </a:schemeClr>
              </a:solidFill>
              <a:latin typeface="Arial" panose="020B0604020202020204" pitchFamily="34" charset="0"/>
              <a:cs typeface="Arial" panose="020B0604020202020204" pitchFamily="34" charset="0"/>
            </a:endParaRPr>
          </a:p>
          <a:p>
            <a:endParaRPr lang="es-MX" sz="1700"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r>
              <a:rPr lang="es-MX" sz="1700" dirty="0">
                <a:solidFill>
                  <a:schemeClr val="accent2">
                    <a:lumMod val="50000"/>
                  </a:schemeClr>
                </a:solidFill>
                <a:latin typeface="Arial" panose="020B0604020202020204" pitchFamily="34" charset="0"/>
                <a:cs typeface="Arial" panose="020B0604020202020204" pitchFamily="34" charset="0"/>
              </a:rPr>
              <a:t>Para información o consulta sobre archivo de trámite: </a:t>
            </a:r>
          </a:p>
          <a:p>
            <a:pPr fontAlgn="base">
              <a:spcBef>
                <a:spcPct val="0"/>
              </a:spcBef>
              <a:spcAft>
                <a:spcPct val="0"/>
              </a:spcAft>
              <a:defRPr/>
            </a:pPr>
            <a:r>
              <a:rPr lang="es-MX" sz="1700" b="1" u="sng" dirty="0">
                <a:solidFill>
                  <a:schemeClr val="accent2">
                    <a:lumMod val="50000"/>
                  </a:schemeClr>
                </a:solidFill>
                <a:latin typeface="Arial" panose="020B0604020202020204" pitchFamily="34" charset="0"/>
                <a:cs typeface="Arial" panose="020B0604020202020204" pitchFamily="34" charset="0"/>
              </a:rPr>
              <a:t>comunicarse a la ext. 2054 con Lic. Alina Verduzco, </a:t>
            </a:r>
            <a:br>
              <a:rPr lang="es-MX" sz="1700" b="1" u="sng" dirty="0">
                <a:solidFill>
                  <a:schemeClr val="accent2">
                    <a:lumMod val="50000"/>
                  </a:schemeClr>
                </a:solidFill>
                <a:latin typeface="Arial" panose="020B0604020202020204" pitchFamily="34" charset="0"/>
                <a:cs typeface="Arial" panose="020B0604020202020204" pitchFamily="34" charset="0"/>
              </a:rPr>
            </a:br>
            <a:r>
              <a:rPr lang="es-MX" sz="1700" b="1" u="sng" dirty="0">
                <a:solidFill>
                  <a:schemeClr val="accent2">
                    <a:lumMod val="50000"/>
                  </a:schemeClr>
                </a:solidFill>
                <a:latin typeface="Arial" panose="020B0604020202020204" pitchFamily="34" charset="0"/>
                <a:cs typeface="Arial" panose="020B0604020202020204" pitchFamily="34" charset="0"/>
              </a:rPr>
              <a:t>3424 con Minerva Flores y con Coyito Rodríguez a la ext. 2055.</a:t>
            </a:r>
          </a:p>
          <a:p>
            <a:pPr fontAlgn="base">
              <a:spcBef>
                <a:spcPct val="0"/>
              </a:spcBef>
              <a:spcAft>
                <a:spcPct val="0"/>
              </a:spcAft>
              <a:defRPr/>
            </a:pPr>
            <a:endParaRPr lang="es-MX" sz="1700" b="1" dirty="0">
              <a:solidFill>
                <a:schemeClr val="accent2">
                  <a:lumMod val="50000"/>
                </a:schemeClr>
              </a:solidFill>
              <a:latin typeface="Arial" panose="020B0604020202020204" pitchFamily="34" charset="0"/>
              <a:cs typeface="Arial" panose="020B0604020202020204" pitchFamily="34" charset="0"/>
            </a:endParaRPr>
          </a:p>
          <a:p>
            <a:pPr fontAlgn="base">
              <a:spcBef>
                <a:spcPct val="0"/>
              </a:spcBef>
              <a:spcAft>
                <a:spcPct val="0"/>
              </a:spcAft>
              <a:defRPr/>
            </a:pPr>
            <a:r>
              <a:rPr lang="es-MX" sz="1700" dirty="0">
                <a:solidFill>
                  <a:schemeClr val="accent2">
                    <a:lumMod val="50000"/>
                  </a:schemeClr>
                </a:solidFill>
                <a:latin typeface="Arial" panose="020B0604020202020204" pitchFamily="34" charset="0"/>
                <a:cs typeface="Arial" panose="020B0604020202020204" pitchFamily="34" charset="0"/>
              </a:rPr>
              <a:t>Para agendar citas y asesoría sobre transferencia primaria:  </a:t>
            </a:r>
          </a:p>
          <a:p>
            <a:pPr fontAlgn="base">
              <a:spcBef>
                <a:spcPct val="0"/>
              </a:spcBef>
              <a:spcAft>
                <a:spcPct val="0"/>
              </a:spcAft>
              <a:defRPr/>
            </a:pPr>
            <a:r>
              <a:rPr lang="es-MX" sz="1700" b="1" u="sng" dirty="0">
                <a:solidFill>
                  <a:schemeClr val="accent2">
                    <a:lumMod val="50000"/>
                  </a:schemeClr>
                </a:solidFill>
                <a:latin typeface="Arial" panose="020B0604020202020204" pitchFamily="34" charset="0"/>
                <a:cs typeface="Arial" panose="020B0604020202020204" pitchFamily="34" charset="0"/>
              </a:rPr>
              <a:t>comunicarse a la ext. 2055 con María de Jesús López Amaya </a:t>
            </a:r>
            <a:r>
              <a:rPr lang="es-MX" sz="1700" dirty="0">
                <a:solidFill>
                  <a:schemeClr val="accent2">
                    <a:lumMod val="50000"/>
                  </a:schemeClr>
                </a:solidFill>
                <a:latin typeface="Arial" panose="020B0604020202020204" pitchFamily="34" charset="0"/>
                <a:cs typeface="Arial" panose="020B0604020202020204" pitchFamily="34" charset="0"/>
              </a:rPr>
              <a:t> al Archivo de concentración </a:t>
            </a:r>
          </a:p>
          <a:p>
            <a:pPr fontAlgn="base">
              <a:spcBef>
                <a:spcPct val="0"/>
              </a:spcBef>
              <a:spcAft>
                <a:spcPct val="0"/>
              </a:spcAft>
              <a:defRPr/>
            </a:pPr>
            <a:endParaRPr lang="es-MX" sz="1700" b="1" u="sng" dirty="0">
              <a:solidFill>
                <a:schemeClr val="accent2">
                  <a:lumMod val="50000"/>
                </a:schemeClr>
              </a:solidFill>
              <a:latin typeface="Arial" panose="020B0604020202020204" pitchFamily="34" charset="0"/>
              <a:cs typeface="Arial" panose="020B0604020202020204" pitchFamily="34" charset="0"/>
            </a:endParaRPr>
          </a:p>
          <a:p>
            <a:pPr fontAlgn="base">
              <a:spcBef>
                <a:spcPct val="0"/>
              </a:spcBef>
              <a:spcAft>
                <a:spcPct val="0"/>
              </a:spcAft>
              <a:defRPr/>
            </a:pPr>
            <a:r>
              <a:rPr lang="es-MX" sz="1700" b="1" u="sng" dirty="0">
                <a:solidFill>
                  <a:schemeClr val="accent2">
                    <a:lumMod val="50000"/>
                  </a:schemeClr>
                </a:solidFill>
                <a:latin typeface="Arial" panose="020B0604020202020204" pitchFamily="34" charset="0"/>
                <a:cs typeface="Arial" panose="020B0604020202020204" pitchFamily="34" charset="0"/>
              </a:rPr>
              <a:t> Dirección del Sistema Institucional de Archivos,  </a:t>
            </a:r>
            <a:r>
              <a:rPr lang="es-MX" sz="1700" b="1" u="sng" dirty="0" err="1">
                <a:solidFill>
                  <a:schemeClr val="accent2">
                    <a:lumMod val="50000"/>
                  </a:schemeClr>
                </a:solidFill>
                <a:latin typeface="Arial" panose="020B0604020202020204" pitchFamily="34" charset="0"/>
                <a:cs typeface="Arial" panose="020B0604020202020204" pitchFamily="34" charset="0"/>
              </a:rPr>
              <a:t>ext</a:t>
            </a:r>
            <a:r>
              <a:rPr lang="es-MX" sz="1700" b="1" u="sng" dirty="0">
                <a:solidFill>
                  <a:schemeClr val="accent2">
                    <a:lumMod val="50000"/>
                  </a:schemeClr>
                </a:solidFill>
                <a:latin typeface="Arial" panose="020B0604020202020204" pitchFamily="34" charset="0"/>
                <a:cs typeface="Arial" panose="020B0604020202020204" pitchFamily="34" charset="0"/>
              </a:rPr>
              <a:t> 3423.</a:t>
            </a:r>
          </a:p>
          <a:p>
            <a:pPr algn="just" fontAlgn="base">
              <a:spcBef>
                <a:spcPct val="0"/>
              </a:spcBef>
              <a:spcAft>
                <a:spcPct val="0"/>
              </a:spcAft>
              <a:defRPr/>
            </a:pPr>
            <a:endParaRPr lang="es-MX" sz="1700" b="1" u="sng" dirty="0">
              <a:solidFill>
                <a:schemeClr val="accent2">
                  <a:lumMod val="50000"/>
                </a:schemeClr>
              </a:solidFill>
              <a:latin typeface="Arial" panose="020B0604020202020204" pitchFamily="34" charset="0"/>
              <a:cs typeface="Arial" panose="020B0604020202020204" pitchFamily="34" charset="0"/>
            </a:endParaRPr>
          </a:p>
          <a:p>
            <a:pPr algn="just" fontAlgn="base">
              <a:spcBef>
                <a:spcPct val="0"/>
              </a:spcBef>
              <a:spcAft>
                <a:spcPct val="0"/>
              </a:spcAft>
              <a:defRPr/>
            </a:pPr>
            <a:endParaRPr lang="es-MX" dirty="0">
              <a:solidFill>
                <a:srgbClr val="000000"/>
              </a:solidFill>
              <a:latin typeface="Arial" panose="020B0604020202020204" pitchFamily="34" charset="0"/>
              <a:cs typeface="Arial" panose="020B0604020202020204" pitchFamily="34" charset="0"/>
            </a:endParaRPr>
          </a:p>
          <a:p>
            <a:pPr algn="just" fontAlgn="base">
              <a:spcBef>
                <a:spcPct val="0"/>
              </a:spcBef>
              <a:spcAft>
                <a:spcPct val="0"/>
              </a:spcAft>
              <a:defRPr/>
            </a:pPr>
            <a:endParaRPr lang="es-MX" dirty="0">
              <a:solidFill>
                <a:srgbClr val="000000"/>
              </a:solidFill>
              <a:latin typeface="Arial" panose="020B0604020202020204" pitchFamily="34" charset="0"/>
              <a:cs typeface="Arial" panose="020B0604020202020204" pitchFamily="34" charset="0"/>
            </a:endParaRPr>
          </a:p>
        </p:txBody>
      </p:sp>
      <p:pic>
        <p:nvPicPr>
          <p:cNvPr id="6" name="Picture 6" descr="muchas-gracias | UGEL Islay">
            <a:extLst>
              <a:ext uri="{FF2B5EF4-FFF2-40B4-BE49-F238E27FC236}">
                <a16:creationId xmlns:a16="http://schemas.microsoft.com/office/drawing/2014/main" id="{EE683035-1E88-41BF-958B-944898AF9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2429" y="5493758"/>
            <a:ext cx="1914571" cy="125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525659"/>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B9330C0-327D-945C-AA7F-FD0B686B2C5B}"/>
              </a:ext>
            </a:extLst>
          </p:cNvPr>
          <p:cNvSpPr txBox="1">
            <a:spLocks noGrp="1"/>
          </p:cNvSpPr>
          <p:nvPr>
            <p:ph type="title"/>
          </p:nvPr>
        </p:nvSpPr>
        <p:spPr>
          <a:xfrm>
            <a:off x="1997391" y="1157345"/>
            <a:ext cx="7886700" cy="690574"/>
          </a:xfrm>
          <a:prstGeom prst="rect">
            <a:avLst/>
          </a:prstGeom>
        </p:spPr>
        <p:txBody>
          <a:bodyPr vert="horz" wrap="square" lIns="0" tIns="13335" rIns="0" bIns="0" rtlCol="0">
            <a:spAutoFit/>
          </a:bodyPr>
          <a:lstStyle/>
          <a:p>
            <a:pPr marL="12700" algn="ctr">
              <a:spcBef>
                <a:spcPts val="105"/>
              </a:spcBef>
            </a:pPr>
            <a:r>
              <a:rPr sz="4400" spc="430" dirty="0"/>
              <a:t>¿Qué</a:t>
            </a:r>
            <a:r>
              <a:rPr sz="4400" spc="385" dirty="0"/>
              <a:t> </a:t>
            </a:r>
            <a:r>
              <a:rPr sz="4400" spc="220" dirty="0"/>
              <a:t>es</a:t>
            </a:r>
            <a:r>
              <a:rPr sz="4400" spc="395" dirty="0"/>
              <a:t> </a:t>
            </a:r>
            <a:r>
              <a:rPr sz="4400" spc="280" dirty="0"/>
              <a:t>un</a:t>
            </a:r>
            <a:r>
              <a:rPr sz="4400" spc="405" dirty="0"/>
              <a:t> </a:t>
            </a:r>
            <a:r>
              <a:rPr sz="4400" spc="305" dirty="0"/>
              <a:t>Archivo?</a:t>
            </a:r>
            <a:endParaRPr sz="4400" dirty="0"/>
          </a:p>
        </p:txBody>
      </p:sp>
      <p:sp>
        <p:nvSpPr>
          <p:cNvPr id="5" name="object 3">
            <a:extLst>
              <a:ext uri="{FF2B5EF4-FFF2-40B4-BE49-F238E27FC236}">
                <a16:creationId xmlns:a16="http://schemas.microsoft.com/office/drawing/2014/main" id="{20AE5011-80E0-1291-E868-9D4458406ED6}"/>
              </a:ext>
            </a:extLst>
          </p:cNvPr>
          <p:cNvSpPr txBox="1">
            <a:spLocks noGrp="1"/>
          </p:cNvSpPr>
          <p:nvPr>
            <p:ph idx="1"/>
          </p:nvPr>
        </p:nvSpPr>
        <p:spPr>
          <a:xfrm>
            <a:off x="2152650" y="1916832"/>
            <a:ext cx="7886700" cy="1950406"/>
          </a:xfrm>
          <a:prstGeom prst="rect">
            <a:avLst/>
          </a:prstGeom>
        </p:spPr>
        <p:txBody>
          <a:bodyPr vert="horz" wrap="square" lIns="0" tIns="53975" rIns="0" bIns="0" rtlCol="0">
            <a:spAutoFit/>
          </a:bodyPr>
          <a:lstStyle/>
          <a:p>
            <a:pPr marL="12700" marR="41910" algn="just">
              <a:lnSpc>
                <a:spcPct val="90000"/>
              </a:lnSpc>
              <a:spcBef>
                <a:spcPts val="425"/>
              </a:spcBef>
            </a:pPr>
            <a:r>
              <a:rPr sz="2700" spc="-25" dirty="0">
                <a:solidFill>
                  <a:schemeClr val="tx1"/>
                </a:solidFill>
                <a:latin typeface="Franklin Gothic Medium"/>
                <a:cs typeface="Franklin Gothic Medium"/>
              </a:rPr>
              <a:t>Conjunto organizado </a:t>
            </a:r>
            <a:r>
              <a:rPr sz="2700" spc="-5" dirty="0">
                <a:solidFill>
                  <a:schemeClr val="tx1"/>
                </a:solidFill>
                <a:latin typeface="Franklin Gothic Medium"/>
                <a:cs typeface="Franklin Gothic Medium"/>
              </a:rPr>
              <a:t>de </a:t>
            </a:r>
            <a:r>
              <a:rPr sz="2700" dirty="0">
                <a:solidFill>
                  <a:schemeClr val="tx1"/>
                </a:solidFill>
                <a:latin typeface="Franklin Gothic Medium"/>
                <a:cs typeface="Franklin Gothic Medium"/>
              </a:rPr>
              <a:t> </a:t>
            </a:r>
            <a:r>
              <a:rPr sz="2700" spc="-30" dirty="0">
                <a:solidFill>
                  <a:schemeClr val="tx1"/>
                </a:solidFill>
                <a:latin typeface="Franklin Gothic Medium"/>
                <a:cs typeface="Franklin Gothic Medium"/>
              </a:rPr>
              <a:t>documentos </a:t>
            </a:r>
            <a:r>
              <a:rPr sz="2700" spc="-15" dirty="0">
                <a:solidFill>
                  <a:schemeClr val="tx1"/>
                </a:solidFill>
                <a:latin typeface="Franklin Gothic Medium"/>
                <a:cs typeface="Franklin Gothic Medium"/>
              </a:rPr>
              <a:t>producidos </a:t>
            </a:r>
            <a:r>
              <a:rPr sz="2700" spc="-25" dirty="0">
                <a:solidFill>
                  <a:schemeClr val="tx1"/>
                </a:solidFill>
                <a:latin typeface="Franklin Gothic Medium"/>
                <a:cs typeface="Franklin Gothic Medium"/>
              </a:rPr>
              <a:t>o </a:t>
            </a:r>
            <a:r>
              <a:rPr sz="2700" spc="-20" dirty="0">
                <a:solidFill>
                  <a:schemeClr val="tx1"/>
                </a:solidFill>
                <a:latin typeface="Franklin Gothic Medium"/>
                <a:cs typeface="Franklin Gothic Medium"/>
              </a:rPr>
              <a:t> </a:t>
            </a:r>
            <a:r>
              <a:rPr sz="2700" spc="-15" dirty="0">
                <a:solidFill>
                  <a:schemeClr val="tx1"/>
                </a:solidFill>
                <a:latin typeface="Franklin Gothic Medium"/>
                <a:cs typeface="Franklin Gothic Medium"/>
              </a:rPr>
              <a:t>recibidos </a:t>
            </a:r>
            <a:r>
              <a:rPr sz="2700" spc="-20" dirty="0">
                <a:solidFill>
                  <a:schemeClr val="tx1"/>
                </a:solidFill>
                <a:latin typeface="Franklin Gothic Medium"/>
                <a:cs typeface="Franklin Gothic Medium"/>
              </a:rPr>
              <a:t>por</a:t>
            </a:r>
            <a:r>
              <a:rPr sz="2700" spc="-25" dirty="0">
                <a:solidFill>
                  <a:schemeClr val="tx1"/>
                </a:solidFill>
                <a:latin typeface="Franklin Gothic Medium"/>
                <a:cs typeface="Franklin Gothic Medium"/>
              </a:rPr>
              <a:t> </a:t>
            </a:r>
            <a:r>
              <a:rPr sz="2700" spc="-15" dirty="0">
                <a:solidFill>
                  <a:schemeClr val="tx1"/>
                </a:solidFill>
                <a:latin typeface="Franklin Gothic Medium"/>
                <a:cs typeface="Franklin Gothic Medium"/>
              </a:rPr>
              <a:t>los</a:t>
            </a:r>
            <a:r>
              <a:rPr sz="2700" dirty="0">
                <a:solidFill>
                  <a:schemeClr val="tx1"/>
                </a:solidFill>
                <a:latin typeface="Franklin Gothic Medium"/>
                <a:cs typeface="Franklin Gothic Medium"/>
              </a:rPr>
              <a:t> </a:t>
            </a:r>
            <a:r>
              <a:rPr sz="2700" spc="-20" dirty="0">
                <a:solidFill>
                  <a:schemeClr val="tx1"/>
                </a:solidFill>
                <a:latin typeface="Franklin Gothic Medium"/>
                <a:cs typeface="Franklin Gothic Medium"/>
              </a:rPr>
              <a:t>sujetos </a:t>
            </a:r>
            <a:r>
              <a:rPr sz="2700" spc="-15" dirty="0">
                <a:solidFill>
                  <a:schemeClr val="tx1"/>
                </a:solidFill>
                <a:latin typeface="Franklin Gothic Medium"/>
                <a:cs typeface="Franklin Gothic Medium"/>
              </a:rPr>
              <a:t> </a:t>
            </a:r>
            <a:r>
              <a:rPr sz="2700" spc="-30" dirty="0">
                <a:solidFill>
                  <a:schemeClr val="tx1"/>
                </a:solidFill>
                <a:latin typeface="Franklin Gothic Medium"/>
                <a:cs typeface="Franklin Gothic Medium"/>
              </a:rPr>
              <a:t>obligados </a:t>
            </a:r>
            <a:r>
              <a:rPr sz="2700" spc="-5" dirty="0">
                <a:solidFill>
                  <a:schemeClr val="tx1"/>
                </a:solidFill>
                <a:latin typeface="Franklin Gothic Medium"/>
                <a:cs typeface="Franklin Gothic Medium"/>
              </a:rPr>
              <a:t>en </a:t>
            </a:r>
            <a:r>
              <a:rPr sz="2700" spc="-25" dirty="0">
                <a:solidFill>
                  <a:schemeClr val="tx1"/>
                </a:solidFill>
                <a:latin typeface="Franklin Gothic Medium"/>
                <a:cs typeface="Franklin Gothic Medium"/>
              </a:rPr>
              <a:t>el </a:t>
            </a:r>
            <a:r>
              <a:rPr sz="2700" spc="-20" dirty="0">
                <a:solidFill>
                  <a:schemeClr val="tx1"/>
                </a:solidFill>
                <a:latin typeface="Franklin Gothic Medium"/>
                <a:cs typeface="Franklin Gothic Medium"/>
              </a:rPr>
              <a:t>ejercicio </a:t>
            </a:r>
            <a:r>
              <a:rPr sz="2700" spc="-5" dirty="0">
                <a:solidFill>
                  <a:schemeClr val="tx1"/>
                </a:solidFill>
                <a:latin typeface="Franklin Gothic Medium"/>
                <a:cs typeface="Franklin Gothic Medium"/>
              </a:rPr>
              <a:t>de </a:t>
            </a:r>
            <a:r>
              <a:rPr sz="2700" spc="20" dirty="0">
                <a:solidFill>
                  <a:schemeClr val="tx1"/>
                </a:solidFill>
                <a:latin typeface="Franklin Gothic Medium"/>
                <a:cs typeface="Franklin Gothic Medium"/>
              </a:rPr>
              <a:t>sus </a:t>
            </a:r>
            <a:r>
              <a:rPr sz="2700" spc="-660" dirty="0">
                <a:solidFill>
                  <a:schemeClr val="tx1"/>
                </a:solidFill>
                <a:latin typeface="Franklin Gothic Medium"/>
                <a:cs typeface="Franklin Gothic Medium"/>
              </a:rPr>
              <a:t> </a:t>
            </a:r>
            <a:r>
              <a:rPr sz="2700" spc="-15" dirty="0">
                <a:solidFill>
                  <a:schemeClr val="tx1"/>
                </a:solidFill>
                <a:latin typeface="Franklin Gothic Medium"/>
                <a:cs typeface="Franklin Gothic Medium"/>
              </a:rPr>
              <a:t>atribuciones</a:t>
            </a:r>
            <a:r>
              <a:rPr sz="2700" spc="-50" dirty="0">
                <a:solidFill>
                  <a:schemeClr val="tx1"/>
                </a:solidFill>
                <a:latin typeface="Franklin Gothic Medium"/>
                <a:cs typeface="Franklin Gothic Medium"/>
              </a:rPr>
              <a:t> </a:t>
            </a:r>
            <a:r>
              <a:rPr sz="2700" spc="-75" dirty="0">
                <a:solidFill>
                  <a:schemeClr val="tx1"/>
                </a:solidFill>
                <a:latin typeface="Franklin Gothic Medium"/>
                <a:cs typeface="Franklin Gothic Medium"/>
              </a:rPr>
              <a:t>y</a:t>
            </a:r>
            <a:r>
              <a:rPr sz="2700" spc="-10" dirty="0">
                <a:solidFill>
                  <a:schemeClr val="tx1"/>
                </a:solidFill>
                <a:latin typeface="Franklin Gothic Medium"/>
                <a:cs typeface="Franklin Gothic Medium"/>
              </a:rPr>
              <a:t> </a:t>
            </a:r>
            <a:r>
              <a:rPr sz="2700" spc="-5" dirty="0">
                <a:solidFill>
                  <a:schemeClr val="tx1"/>
                </a:solidFill>
                <a:latin typeface="Franklin Gothic Medium"/>
                <a:cs typeface="Franklin Gothic Medium"/>
              </a:rPr>
              <a:t>funciones,</a:t>
            </a:r>
            <a:r>
              <a:rPr sz="2700" spc="-30" dirty="0">
                <a:solidFill>
                  <a:schemeClr val="tx1"/>
                </a:solidFill>
                <a:latin typeface="Franklin Gothic Medium"/>
                <a:cs typeface="Franklin Gothic Medium"/>
              </a:rPr>
              <a:t> </a:t>
            </a:r>
            <a:r>
              <a:rPr sz="2700" spc="-10" dirty="0">
                <a:solidFill>
                  <a:schemeClr val="tx1"/>
                </a:solidFill>
                <a:latin typeface="Franklin Gothic Medium"/>
                <a:cs typeface="Franklin Gothic Medium"/>
              </a:rPr>
              <a:t>con </a:t>
            </a:r>
            <a:r>
              <a:rPr sz="2700" spc="-5" dirty="0">
                <a:solidFill>
                  <a:schemeClr val="tx1"/>
                </a:solidFill>
                <a:latin typeface="Franklin Gothic Medium"/>
                <a:cs typeface="Franklin Gothic Medium"/>
              </a:rPr>
              <a:t> </a:t>
            </a:r>
            <a:r>
              <a:rPr sz="2700" spc="-20" dirty="0">
                <a:solidFill>
                  <a:schemeClr val="tx1"/>
                </a:solidFill>
                <a:latin typeface="Franklin Gothic Medium"/>
                <a:cs typeface="Franklin Gothic Medium"/>
              </a:rPr>
              <a:t>independencia</a:t>
            </a:r>
            <a:r>
              <a:rPr sz="2700" spc="-35" dirty="0">
                <a:solidFill>
                  <a:schemeClr val="tx1"/>
                </a:solidFill>
                <a:latin typeface="Franklin Gothic Medium"/>
                <a:cs typeface="Franklin Gothic Medium"/>
              </a:rPr>
              <a:t> </a:t>
            </a:r>
            <a:r>
              <a:rPr sz="2700" spc="-20" dirty="0">
                <a:solidFill>
                  <a:schemeClr val="tx1"/>
                </a:solidFill>
                <a:latin typeface="Franklin Gothic Medium"/>
                <a:cs typeface="Franklin Gothic Medium"/>
              </a:rPr>
              <a:t>del</a:t>
            </a:r>
            <a:r>
              <a:rPr sz="2700" dirty="0">
                <a:solidFill>
                  <a:schemeClr val="tx1"/>
                </a:solidFill>
                <a:latin typeface="Franklin Gothic Medium"/>
                <a:cs typeface="Franklin Gothic Medium"/>
              </a:rPr>
              <a:t> </a:t>
            </a:r>
            <a:r>
              <a:rPr sz="2700" spc="-10" dirty="0">
                <a:solidFill>
                  <a:schemeClr val="tx1"/>
                </a:solidFill>
                <a:latin typeface="Franklin Gothic Medium"/>
                <a:cs typeface="Franklin Gothic Medium"/>
              </a:rPr>
              <a:t>soporte, </a:t>
            </a:r>
            <a:r>
              <a:rPr sz="2700" spc="-5" dirty="0">
                <a:solidFill>
                  <a:schemeClr val="tx1"/>
                </a:solidFill>
                <a:latin typeface="Franklin Gothic Medium"/>
                <a:cs typeface="Franklin Gothic Medium"/>
              </a:rPr>
              <a:t> </a:t>
            </a:r>
            <a:r>
              <a:rPr sz="2700" spc="-15" dirty="0">
                <a:solidFill>
                  <a:schemeClr val="tx1"/>
                </a:solidFill>
                <a:latin typeface="Franklin Gothic Medium"/>
                <a:cs typeface="Franklin Gothic Medium"/>
              </a:rPr>
              <a:t>espacio</a:t>
            </a:r>
            <a:r>
              <a:rPr sz="2700" spc="-5" dirty="0">
                <a:solidFill>
                  <a:schemeClr val="tx1"/>
                </a:solidFill>
                <a:latin typeface="Franklin Gothic Medium"/>
                <a:cs typeface="Franklin Gothic Medium"/>
              </a:rPr>
              <a:t> </a:t>
            </a:r>
            <a:r>
              <a:rPr sz="2700" spc="-25" dirty="0">
                <a:solidFill>
                  <a:schemeClr val="tx1"/>
                </a:solidFill>
                <a:latin typeface="Franklin Gothic Medium"/>
                <a:cs typeface="Franklin Gothic Medium"/>
              </a:rPr>
              <a:t>o</a:t>
            </a:r>
            <a:r>
              <a:rPr sz="2700" spc="-15" dirty="0">
                <a:solidFill>
                  <a:schemeClr val="tx1"/>
                </a:solidFill>
                <a:latin typeface="Franklin Gothic Medium"/>
                <a:cs typeface="Franklin Gothic Medium"/>
              </a:rPr>
              <a:t> </a:t>
            </a:r>
            <a:r>
              <a:rPr sz="2700" spc="-30" dirty="0">
                <a:solidFill>
                  <a:schemeClr val="tx1"/>
                </a:solidFill>
                <a:latin typeface="Franklin Gothic Medium"/>
                <a:cs typeface="Franklin Gothic Medium"/>
              </a:rPr>
              <a:t>lugar</a:t>
            </a:r>
            <a:r>
              <a:rPr sz="2700" spc="-5" dirty="0">
                <a:solidFill>
                  <a:schemeClr val="tx1"/>
                </a:solidFill>
                <a:latin typeface="Franklin Gothic Medium"/>
                <a:cs typeface="Franklin Gothic Medium"/>
              </a:rPr>
              <a:t> </a:t>
            </a:r>
            <a:r>
              <a:rPr sz="2700" spc="-10" dirty="0">
                <a:solidFill>
                  <a:schemeClr val="tx1"/>
                </a:solidFill>
                <a:latin typeface="Franklin Gothic Medium"/>
                <a:cs typeface="Franklin Gothic Medium"/>
              </a:rPr>
              <a:t>en</a:t>
            </a:r>
            <a:r>
              <a:rPr sz="2700" spc="-5" dirty="0">
                <a:solidFill>
                  <a:schemeClr val="tx1"/>
                </a:solidFill>
                <a:latin typeface="Franklin Gothic Medium"/>
                <a:cs typeface="Franklin Gothic Medium"/>
              </a:rPr>
              <a:t> </a:t>
            </a:r>
            <a:r>
              <a:rPr sz="2700" spc="-30" dirty="0">
                <a:solidFill>
                  <a:schemeClr val="tx1"/>
                </a:solidFill>
                <a:latin typeface="Franklin Gothic Medium"/>
                <a:cs typeface="Franklin Gothic Medium"/>
              </a:rPr>
              <a:t>el</a:t>
            </a:r>
            <a:r>
              <a:rPr sz="2700" spc="-5" dirty="0">
                <a:solidFill>
                  <a:schemeClr val="tx1"/>
                </a:solidFill>
                <a:latin typeface="Franklin Gothic Medium"/>
                <a:cs typeface="Franklin Gothic Medium"/>
              </a:rPr>
              <a:t> </a:t>
            </a:r>
            <a:r>
              <a:rPr sz="2700" spc="-20" dirty="0">
                <a:solidFill>
                  <a:schemeClr val="tx1"/>
                </a:solidFill>
                <a:latin typeface="Franklin Gothic Medium"/>
                <a:cs typeface="Franklin Gothic Medium"/>
              </a:rPr>
              <a:t>que </a:t>
            </a:r>
            <a:r>
              <a:rPr sz="2700" spc="5" dirty="0">
                <a:solidFill>
                  <a:schemeClr val="tx1"/>
                </a:solidFill>
                <a:latin typeface="Franklin Gothic Medium"/>
                <a:cs typeface="Franklin Gothic Medium"/>
              </a:rPr>
              <a:t>se </a:t>
            </a:r>
            <a:r>
              <a:rPr sz="2700" spc="10" dirty="0">
                <a:solidFill>
                  <a:schemeClr val="tx1"/>
                </a:solidFill>
                <a:latin typeface="Franklin Gothic Medium"/>
                <a:cs typeface="Franklin Gothic Medium"/>
              </a:rPr>
              <a:t> </a:t>
            </a:r>
            <a:r>
              <a:rPr sz="2700" spc="-20" dirty="0">
                <a:solidFill>
                  <a:schemeClr val="tx1"/>
                </a:solidFill>
                <a:latin typeface="Franklin Gothic Medium"/>
                <a:cs typeface="Franklin Gothic Medium"/>
              </a:rPr>
              <a:t>resguardan.</a:t>
            </a:r>
            <a:endParaRPr sz="2700" dirty="0">
              <a:solidFill>
                <a:schemeClr val="tx1"/>
              </a:solidFill>
              <a:latin typeface="Franklin Gothic Medium"/>
              <a:cs typeface="Franklin Gothic Medium"/>
            </a:endParaRPr>
          </a:p>
          <a:p>
            <a:pPr marL="2777490" algn="just">
              <a:spcBef>
                <a:spcPts val="1245"/>
              </a:spcBef>
            </a:pPr>
            <a:r>
              <a:rPr sz="1600" spc="-25" dirty="0">
                <a:solidFill>
                  <a:schemeClr val="tx1"/>
                </a:solidFill>
                <a:latin typeface="Franklin Gothic Medium"/>
                <a:cs typeface="Franklin Gothic Medium"/>
              </a:rPr>
              <a:t>Art.</a:t>
            </a:r>
            <a:r>
              <a:rPr sz="1600" dirty="0">
                <a:solidFill>
                  <a:schemeClr val="tx1"/>
                </a:solidFill>
                <a:latin typeface="Franklin Gothic Medium"/>
                <a:cs typeface="Franklin Gothic Medium"/>
              </a:rPr>
              <a:t> 4, </a:t>
            </a:r>
            <a:r>
              <a:rPr sz="1600" spc="-10" dirty="0">
                <a:solidFill>
                  <a:schemeClr val="tx1"/>
                </a:solidFill>
                <a:latin typeface="Franklin Gothic Medium"/>
                <a:cs typeface="Franklin Gothic Medium"/>
              </a:rPr>
              <a:t>fracc.</a:t>
            </a:r>
            <a:r>
              <a:rPr sz="1600" spc="10" dirty="0">
                <a:solidFill>
                  <a:schemeClr val="tx1"/>
                </a:solidFill>
                <a:latin typeface="Franklin Gothic Medium"/>
                <a:cs typeface="Franklin Gothic Medium"/>
              </a:rPr>
              <a:t> </a:t>
            </a:r>
            <a:r>
              <a:rPr sz="1600" spc="-25" dirty="0">
                <a:solidFill>
                  <a:schemeClr val="tx1"/>
                </a:solidFill>
                <a:latin typeface="Franklin Gothic Medium"/>
                <a:cs typeface="Franklin Gothic Medium"/>
              </a:rPr>
              <a:t>III,</a:t>
            </a:r>
            <a:r>
              <a:rPr sz="1600" spc="10" dirty="0">
                <a:solidFill>
                  <a:schemeClr val="tx1"/>
                </a:solidFill>
                <a:latin typeface="Franklin Gothic Medium"/>
                <a:cs typeface="Franklin Gothic Medium"/>
              </a:rPr>
              <a:t> </a:t>
            </a:r>
            <a:r>
              <a:rPr sz="1600" spc="-35" dirty="0">
                <a:solidFill>
                  <a:schemeClr val="tx1"/>
                </a:solidFill>
                <a:latin typeface="Franklin Gothic Medium"/>
                <a:cs typeface="Franklin Gothic Medium"/>
              </a:rPr>
              <a:t>LAES</a:t>
            </a:r>
            <a:endParaRPr sz="1600" dirty="0">
              <a:solidFill>
                <a:schemeClr val="tx1"/>
              </a:solidFill>
              <a:latin typeface="Franklin Gothic Medium"/>
              <a:cs typeface="Franklin Gothic Medium"/>
            </a:endParaRPr>
          </a:p>
        </p:txBody>
      </p:sp>
      <p:pic>
        <p:nvPicPr>
          <p:cNvPr id="1026" name="Picture 2" descr="Los mejores administradores de archivos para Windows, Android y Mac –  Informatizándonos">
            <a:extLst>
              <a:ext uri="{FF2B5EF4-FFF2-40B4-BE49-F238E27FC236}">
                <a16:creationId xmlns:a16="http://schemas.microsoft.com/office/drawing/2014/main" id="{D2C7141F-4FB8-2932-D533-E05325347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893" y="4589967"/>
            <a:ext cx="2176507" cy="136896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5A2FF87-2A9A-9DB6-D2BF-511964062867}"/>
              </a:ext>
            </a:extLst>
          </p:cNvPr>
          <p:cNvSpPr txBox="1"/>
          <p:nvPr/>
        </p:nvSpPr>
        <p:spPr>
          <a:xfrm>
            <a:off x="3581400" y="3940058"/>
            <a:ext cx="6097604" cy="430887"/>
          </a:xfrm>
          <a:prstGeom prst="rect">
            <a:avLst/>
          </a:prstGeom>
          <a:noFill/>
        </p:spPr>
        <p:txBody>
          <a:bodyPr wrap="square">
            <a:spAutoFit/>
          </a:bodyPr>
          <a:lstStyle/>
          <a:p>
            <a:r>
              <a:rPr lang="es-MX" sz="2200" b="1" dirty="0"/>
              <a:t>TIPOS DE SOPORTE: ELECTRÓNICO Y FÍSICO</a:t>
            </a:r>
            <a:endParaRPr lang="en-US" sz="2200" b="1" dirty="0"/>
          </a:p>
        </p:txBody>
      </p:sp>
      <p:pic>
        <p:nvPicPr>
          <p:cNvPr id="8" name="Picture 6">
            <a:extLst>
              <a:ext uri="{FF2B5EF4-FFF2-40B4-BE49-F238E27FC236}">
                <a16:creationId xmlns:a16="http://schemas.microsoft.com/office/drawing/2014/main" id="{DBAEE7A4-06D4-139A-63BF-2ACBF1FEEC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674" y="4708517"/>
            <a:ext cx="2017676" cy="1131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8E3A41C-74EB-FB56-0B9E-942D3C3C3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305" y="4480776"/>
            <a:ext cx="2576871" cy="158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5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3F7AF-9A4B-3FE5-53BF-56480A4FEA56}"/>
              </a:ext>
            </a:extLst>
          </p:cNvPr>
          <p:cNvSpPr>
            <a:spLocks noGrp="1"/>
          </p:cNvSpPr>
          <p:nvPr>
            <p:ph type="title"/>
          </p:nvPr>
        </p:nvSpPr>
        <p:spPr>
          <a:xfrm>
            <a:off x="2666999" y="655815"/>
            <a:ext cx="8521123" cy="763041"/>
          </a:xfrm>
        </p:spPr>
        <p:txBody>
          <a:bodyPr anchor="b">
            <a:normAutofit/>
          </a:bodyPr>
          <a:lstStyle/>
          <a:p>
            <a:pPr algn="ctr"/>
            <a:r>
              <a:rPr lang="es-MX" sz="3400" b="0" dirty="0">
                <a:solidFill>
                  <a:schemeClr val="accent2">
                    <a:lumMod val="50000"/>
                  </a:schemeClr>
                </a:solidFill>
                <a:ea typeface="+mn-ea"/>
              </a:rPr>
              <a:t>Características de un documento de archivo</a:t>
            </a:r>
          </a:p>
        </p:txBody>
      </p:sp>
      <p:sp>
        <p:nvSpPr>
          <p:cNvPr id="3" name="Marcador de contenido 2">
            <a:extLst>
              <a:ext uri="{FF2B5EF4-FFF2-40B4-BE49-F238E27FC236}">
                <a16:creationId xmlns:a16="http://schemas.microsoft.com/office/drawing/2014/main" id="{56D2223F-3177-92B9-ACE4-E4E83D5058A5}"/>
              </a:ext>
            </a:extLst>
          </p:cNvPr>
          <p:cNvSpPr>
            <a:spLocks noGrp="1"/>
          </p:cNvSpPr>
          <p:nvPr>
            <p:ph idx="1"/>
          </p:nvPr>
        </p:nvSpPr>
        <p:spPr>
          <a:xfrm>
            <a:off x="1003877" y="1645920"/>
            <a:ext cx="5475888" cy="4831080"/>
          </a:xfrm>
        </p:spPr>
        <p:txBody>
          <a:bodyPr anchor="ctr">
            <a:noAutofit/>
          </a:bodyPr>
          <a:lstStyle/>
          <a:p>
            <a:pPr algn="ctr"/>
            <a:endParaRPr lang="es-MX" sz="2800" b="1" dirty="0"/>
          </a:p>
          <a:p>
            <a:pPr algn="just"/>
            <a:r>
              <a:rPr lang="es-MX" sz="2800" b="1" dirty="0">
                <a:solidFill>
                  <a:schemeClr val="tx1"/>
                </a:solidFill>
              </a:rPr>
              <a:t>Únicos: </a:t>
            </a:r>
            <a:r>
              <a:rPr lang="es-MX" sz="2800" dirty="0">
                <a:solidFill>
                  <a:schemeClr val="tx1"/>
                </a:solidFill>
              </a:rPr>
              <a:t>Producidos para realizar un trámite específico, derivado de las funciones y atribuciones de la unidad productora dentro de la estructura orgánica del sujeto obligado, el cual debe llevar logo, firma y sello oficial.</a:t>
            </a:r>
          </a:p>
          <a:p>
            <a:pPr algn="just"/>
            <a:endParaRPr lang="es-MX" sz="2800" dirty="0">
              <a:solidFill>
                <a:schemeClr val="tx1"/>
              </a:solidFill>
            </a:endParaRPr>
          </a:p>
          <a:p>
            <a:endParaRPr lang="es-MX" sz="2000" dirty="0">
              <a:solidFill>
                <a:schemeClr val="tx2"/>
              </a:solidFill>
              <a:effectLst/>
              <a:latin typeface="Arial" panose="020B0604020202020204" pitchFamily="34" charset="0"/>
            </a:endParaRPr>
          </a:p>
        </p:txBody>
      </p:sp>
      <p:pic>
        <p:nvPicPr>
          <p:cNvPr id="8" name="Imagen 7">
            <a:extLst>
              <a:ext uri="{FF2B5EF4-FFF2-40B4-BE49-F238E27FC236}">
                <a16:creationId xmlns:a16="http://schemas.microsoft.com/office/drawing/2014/main" id="{B4EFBF7B-4473-330B-91C9-4A510185783E}"/>
              </a:ext>
            </a:extLst>
          </p:cNvPr>
          <p:cNvPicPr>
            <a:picLocks noChangeAspect="1"/>
          </p:cNvPicPr>
          <p:nvPr/>
        </p:nvPicPr>
        <p:blipFill>
          <a:blip r:embed="rId2"/>
          <a:stretch>
            <a:fillRect/>
          </a:stretch>
        </p:blipFill>
        <p:spPr>
          <a:xfrm>
            <a:off x="9906000" y="1578842"/>
            <a:ext cx="1085182" cy="499915"/>
          </a:xfrm>
          <a:prstGeom prst="rect">
            <a:avLst/>
          </a:prstGeom>
          <a:ln w="127000" cap="rnd">
            <a:solidFill>
              <a:schemeClr val="accent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a:extLst>
              <a:ext uri="{FF2B5EF4-FFF2-40B4-BE49-F238E27FC236}">
                <a16:creationId xmlns:a16="http://schemas.microsoft.com/office/drawing/2014/main" id="{E35D5AF3-9DDF-AC1D-36EF-A04F3B0207E8}"/>
              </a:ext>
            </a:extLst>
          </p:cNvPr>
          <p:cNvPicPr>
            <a:picLocks noChangeAspect="1"/>
          </p:cNvPicPr>
          <p:nvPr/>
        </p:nvPicPr>
        <p:blipFill>
          <a:blip r:embed="rId3"/>
          <a:stretch>
            <a:fillRect/>
          </a:stretch>
        </p:blipFill>
        <p:spPr>
          <a:xfrm>
            <a:off x="10001512" y="4350154"/>
            <a:ext cx="1213209" cy="499915"/>
          </a:xfrm>
          <a:prstGeom prst="rect">
            <a:avLst/>
          </a:prstGeom>
          <a:ln w="127000" cap="rnd">
            <a:solidFill>
              <a:schemeClr val="accent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7C589A7C-DADD-7786-05C7-AF21BBB03E85}"/>
              </a:ext>
            </a:extLst>
          </p:cNvPr>
          <p:cNvPicPr>
            <a:picLocks noChangeAspect="1"/>
          </p:cNvPicPr>
          <p:nvPr/>
        </p:nvPicPr>
        <p:blipFill>
          <a:blip r:embed="rId4"/>
          <a:stretch>
            <a:fillRect/>
          </a:stretch>
        </p:blipFill>
        <p:spPr>
          <a:xfrm>
            <a:off x="7239000" y="5702270"/>
            <a:ext cx="1115665" cy="499915"/>
          </a:xfrm>
          <a:prstGeom prst="rect">
            <a:avLst/>
          </a:prstGeom>
          <a:ln w="127000" cap="rnd">
            <a:solidFill>
              <a:schemeClr val="accent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Imagen 4" descr="Texto, Carta&#10;&#10;Descripción generada automáticamente">
            <a:extLst>
              <a:ext uri="{FF2B5EF4-FFF2-40B4-BE49-F238E27FC236}">
                <a16:creationId xmlns:a16="http://schemas.microsoft.com/office/drawing/2014/main" id="{A0DAC65D-9E8C-5A32-08B8-D48A822AB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1418856"/>
            <a:ext cx="3200400" cy="3706700"/>
          </a:xfrm>
          <a:prstGeom prst="rect">
            <a:avLst/>
          </a:prstGeom>
        </p:spPr>
      </p:pic>
    </p:spTree>
    <p:extLst>
      <p:ext uri="{BB962C8B-B14F-4D97-AF65-F5344CB8AC3E}">
        <p14:creationId xmlns:p14="http://schemas.microsoft.com/office/powerpoint/2010/main" val="177227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D63E5-151A-49AB-A75A-E233BCB2957F}"/>
              </a:ext>
            </a:extLst>
          </p:cNvPr>
          <p:cNvSpPr>
            <a:spLocks noGrp="1"/>
          </p:cNvSpPr>
          <p:nvPr>
            <p:ph type="title"/>
          </p:nvPr>
        </p:nvSpPr>
        <p:spPr/>
        <p:txBody>
          <a:bodyPr/>
          <a:lstStyle/>
          <a:p>
            <a:r>
              <a:rPr lang="es-MX" dirty="0"/>
              <a:t>TIPOS DE EXPEDIENTES</a:t>
            </a:r>
          </a:p>
        </p:txBody>
      </p:sp>
      <p:graphicFrame>
        <p:nvGraphicFramePr>
          <p:cNvPr id="6" name="Tabla 5">
            <a:extLst>
              <a:ext uri="{FF2B5EF4-FFF2-40B4-BE49-F238E27FC236}">
                <a16:creationId xmlns:a16="http://schemas.microsoft.com/office/drawing/2014/main" id="{DEA69326-D1A5-4F15-AD38-18DE10F226D7}"/>
              </a:ext>
            </a:extLst>
          </p:cNvPr>
          <p:cNvGraphicFramePr>
            <a:graphicFrameLocks noGrp="1"/>
          </p:cNvGraphicFramePr>
          <p:nvPr>
            <p:extLst>
              <p:ext uri="{D42A27DB-BD31-4B8C-83A1-F6EECF244321}">
                <p14:modId xmlns:p14="http://schemas.microsoft.com/office/powerpoint/2010/main" val="1977700955"/>
              </p:ext>
            </p:extLst>
          </p:nvPr>
        </p:nvGraphicFramePr>
        <p:xfrm>
          <a:off x="1149037" y="1191566"/>
          <a:ext cx="9255125" cy="5666433"/>
        </p:xfrm>
        <a:graphic>
          <a:graphicData uri="http://schemas.openxmlformats.org/drawingml/2006/table">
            <a:tbl>
              <a:tblPr firstRow="1" bandRow="1">
                <a:effectLst>
                  <a:innerShdw blurRad="63500" dist="50800" dir="13500000">
                    <a:prstClr val="black">
                      <a:alpha val="50000"/>
                    </a:prstClr>
                  </a:innerShdw>
                </a:effectLst>
              </a:tblPr>
              <a:tblGrid>
                <a:gridCol w="4642163">
                  <a:extLst>
                    <a:ext uri="{9D8B030D-6E8A-4147-A177-3AD203B41FA5}">
                      <a16:colId xmlns:a16="http://schemas.microsoft.com/office/drawing/2014/main" val="2804371505"/>
                    </a:ext>
                  </a:extLst>
                </a:gridCol>
                <a:gridCol w="4612962">
                  <a:extLst>
                    <a:ext uri="{9D8B030D-6E8A-4147-A177-3AD203B41FA5}">
                      <a16:colId xmlns:a16="http://schemas.microsoft.com/office/drawing/2014/main" val="1571173079"/>
                    </a:ext>
                  </a:extLst>
                </a:gridCol>
              </a:tblGrid>
              <a:tr h="845022">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lvl="1" algn="ctr"/>
                      <a:endParaRPr lang="es-MX" sz="1600" b="1" dirty="0">
                        <a:solidFill>
                          <a:schemeClr val="tx1"/>
                        </a:solidFill>
                        <a:latin typeface="Arial" panose="020B0604020202020204" pitchFamily="34" charset="0"/>
                        <a:cs typeface="Arial" panose="020B0604020202020204" pitchFamily="34" charset="0"/>
                      </a:endParaRPr>
                    </a:p>
                    <a:p>
                      <a:pPr lvl="1" algn="ctr"/>
                      <a:r>
                        <a:rPr lang="es-MX" sz="1600" b="1" dirty="0">
                          <a:solidFill>
                            <a:schemeClr val="tx1"/>
                          </a:solidFill>
                          <a:latin typeface="Arial" panose="020B0604020202020204" pitchFamily="34" charset="0"/>
                          <a:cs typeface="Arial" panose="020B0604020202020204" pitchFamily="34" charset="0"/>
                        </a:rPr>
                        <a:t>Expediente</a:t>
                      </a:r>
                      <a:r>
                        <a:rPr lang="es-MX" sz="1600" b="1" baseline="0" dirty="0">
                          <a:solidFill>
                            <a:schemeClr val="tx1"/>
                          </a:solidFill>
                          <a:latin typeface="Arial" panose="020B0604020202020204" pitchFamily="34" charset="0"/>
                          <a:cs typeface="Arial" panose="020B0604020202020204" pitchFamily="34" charset="0"/>
                        </a:rPr>
                        <a:t> sustantivo</a:t>
                      </a:r>
                    </a:p>
                    <a:p>
                      <a:pPr lvl="1" algn="ctr"/>
                      <a:r>
                        <a:rPr lang="es-MX" sz="1600" b="1" baseline="0" dirty="0">
                          <a:solidFill>
                            <a:schemeClr val="tx1"/>
                          </a:solidFill>
                          <a:latin typeface="Arial" panose="020B0604020202020204" pitchFamily="34" charset="0"/>
                          <a:cs typeface="Arial" panose="020B0604020202020204" pitchFamily="34" charset="0"/>
                        </a:rPr>
                        <a:t>(Doc. de archivo)</a:t>
                      </a:r>
                      <a:endParaRPr lang="es-MX" sz="1600" b="1"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endParaRPr lang="es-MX" sz="1600" dirty="0">
                        <a:solidFill>
                          <a:schemeClr val="tx1"/>
                        </a:solidFill>
                        <a:latin typeface="Arial" panose="020B0604020202020204" pitchFamily="34" charset="0"/>
                        <a:cs typeface="Arial" panose="020B0604020202020204" pitchFamily="34" charset="0"/>
                      </a:endParaRPr>
                    </a:p>
                    <a:p>
                      <a:pPr algn="ctr"/>
                      <a:r>
                        <a:rPr lang="es-MX" sz="1600" dirty="0">
                          <a:solidFill>
                            <a:schemeClr val="tx1"/>
                          </a:solidFill>
                          <a:latin typeface="Arial" panose="020B0604020202020204" pitchFamily="34" charset="0"/>
                          <a:cs typeface="Arial" panose="020B0604020202020204" pitchFamily="34" charset="0"/>
                        </a:rPr>
                        <a:t>Expedientes</a:t>
                      </a:r>
                      <a:r>
                        <a:rPr lang="es-MX" sz="1600" baseline="0" dirty="0">
                          <a:solidFill>
                            <a:schemeClr val="tx1"/>
                          </a:solidFill>
                          <a:latin typeface="Arial" panose="020B0604020202020204" pitchFamily="34" charset="0"/>
                          <a:cs typeface="Arial" panose="020B0604020202020204" pitchFamily="34" charset="0"/>
                        </a:rPr>
                        <a:t> informativos </a:t>
                      </a:r>
                    </a:p>
                    <a:p>
                      <a:pPr algn="ctr"/>
                      <a:r>
                        <a:rPr lang="es-MX" sz="1600" baseline="0" dirty="0">
                          <a:solidFill>
                            <a:schemeClr val="tx1"/>
                          </a:solidFill>
                          <a:latin typeface="Arial" panose="020B0604020202020204" pitchFamily="34" charset="0"/>
                          <a:cs typeface="Arial" panose="020B0604020202020204" pitchFamily="34" charset="0"/>
                        </a:rPr>
                        <a:t>(No se transfieren al </a:t>
                      </a:r>
                      <a:r>
                        <a:rPr lang="es-MX" sz="1600" baseline="0" dirty="0" err="1">
                          <a:solidFill>
                            <a:schemeClr val="tx1"/>
                          </a:solidFill>
                          <a:latin typeface="Arial" panose="020B0604020202020204" pitchFamily="34" charset="0"/>
                          <a:cs typeface="Arial" panose="020B0604020202020204" pitchFamily="34" charset="0"/>
                        </a:rPr>
                        <a:t>Arch</a:t>
                      </a:r>
                      <a:r>
                        <a:rPr lang="es-MX" sz="1600" baseline="0" dirty="0">
                          <a:solidFill>
                            <a:schemeClr val="tx1"/>
                          </a:solidFill>
                          <a:latin typeface="Arial" panose="020B0604020202020204" pitchFamily="34" charset="0"/>
                          <a:cs typeface="Arial" panose="020B0604020202020204" pitchFamily="34" charset="0"/>
                        </a:rPr>
                        <a:t>. de concentración)</a:t>
                      </a:r>
                      <a:endParaRPr lang="es-MX" sz="16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68683365"/>
                  </a:ext>
                </a:extLst>
              </a:tr>
              <a:tr h="1608879">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dirty="0">
                          <a:latin typeface="Arial" panose="020B0604020202020204" pitchFamily="34" charset="0"/>
                          <a:cs typeface="Arial" panose="020B0604020202020204" pitchFamily="34" charset="0"/>
                        </a:rPr>
                        <a:t>Expedientes</a:t>
                      </a:r>
                      <a:r>
                        <a:rPr lang="es-MX" sz="1800" baseline="0" dirty="0">
                          <a:latin typeface="Arial" panose="020B0604020202020204" pitchFamily="34" charset="0"/>
                          <a:cs typeface="Arial" panose="020B0604020202020204" pitchFamily="34" charset="0"/>
                        </a:rPr>
                        <a:t> de </a:t>
                      </a:r>
                      <a:r>
                        <a:rPr lang="es-MX" sz="1800" b="1" dirty="0">
                          <a:latin typeface="Arial" panose="020B0604020202020204" pitchFamily="34" charset="0"/>
                          <a:cs typeface="Arial" panose="020B0604020202020204" pitchFamily="34" charset="0"/>
                        </a:rPr>
                        <a:t>documentos originales </a:t>
                      </a:r>
                      <a:r>
                        <a:rPr lang="es-MX" sz="1800" dirty="0">
                          <a:latin typeface="Arial" panose="020B0604020202020204" pitchFamily="34" charset="0"/>
                          <a:cs typeface="Arial" panose="020B0604020202020204" pitchFamily="34" charset="0"/>
                        </a:rPr>
                        <a:t>generados por las áreas en el </a:t>
                      </a:r>
                      <a:r>
                        <a:rPr lang="es-MX" sz="1800" b="0" u="sng" dirty="0">
                          <a:solidFill>
                            <a:schemeClr val="tx1"/>
                          </a:solidFill>
                          <a:latin typeface="Arial" panose="020B0604020202020204" pitchFamily="34" charset="0"/>
                          <a:cs typeface="Arial" panose="020B0604020202020204" pitchFamily="34" charset="0"/>
                        </a:rPr>
                        <a:t>ejercicio de sus funciones.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dirty="0">
                          <a:latin typeface="Arial" panose="020B0604020202020204" pitchFamily="34" charset="0"/>
                          <a:cs typeface="Arial" panose="020B0604020202020204" pitchFamily="34" charset="0"/>
                        </a:rPr>
                        <a:t>Documentación diversa, generalmente</a:t>
                      </a:r>
                      <a:r>
                        <a:rPr lang="es-MX" sz="1800" baseline="0" dirty="0">
                          <a:latin typeface="Arial" panose="020B0604020202020204" pitchFamily="34" charset="0"/>
                          <a:cs typeface="Arial" panose="020B0604020202020204" pitchFamily="34" charset="0"/>
                        </a:rPr>
                        <a:t> se trata de </a:t>
                      </a:r>
                      <a:r>
                        <a:rPr lang="es-MX" sz="1800" dirty="0">
                          <a:latin typeface="Arial" panose="020B0604020202020204" pitchFamily="34" charset="0"/>
                          <a:cs typeface="Arial" panose="020B0604020202020204" pitchFamily="34" charset="0"/>
                        </a:rPr>
                        <a:t>copias  cuya utilidad reside  en trámites de apoyo, gestiones e </a:t>
                      </a:r>
                      <a:r>
                        <a:rPr lang="es-MX" sz="1800" b="0" dirty="0">
                          <a:solidFill>
                            <a:schemeClr val="tx1"/>
                          </a:solidFill>
                          <a:latin typeface="Arial" panose="020B0604020202020204" pitchFamily="34" charset="0"/>
                          <a:cs typeface="Arial" panose="020B0604020202020204" pitchFamily="34" charset="0"/>
                        </a:rPr>
                        <a:t>información </a:t>
                      </a:r>
                      <a:r>
                        <a:rPr lang="es-MX" sz="1800" b="0" u="sng" dirty="0">
                          <a:solidFill>
                            <a:schemeClr val="tx1"/>
                          </a:solidFill>
                          <a:latin typeface="Arial" panose="020B0604020202020204" pitchFamily="34" charset="0"/>
                          <a:cs typeface="Arial" panose="020B0604020202020204" pitchFamily="34" charset="0"/>
                        </a:rPr>
                        <a:t>de apoyo para llevar</a:t>
                      </a:r>
                      <a:r>
                        <a:rPr lang="es-MX" sz="1800" b="0" u="sng" baseline="0" dirty="0">
                          <a:solidFill>
                            <a:schemeClr val="tx1"/>
                          </a:solidFill>
                          <a:latin typeface="Arial" panose="020B0604020202020204" pitchFamily="34" charset="0"/>
                          <a:cs typeface="Arial" panose="020B0604020202020204" pitchFamily="34" charset="0"/>
                        </a:rPr>
                        <a:t> a cabo las funciones sustantivas.   </a:t>
                      </a:r>
                      <a:endParaRPr lang="es-MX" sz="1800" b="0" u="sng"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50297227"/>
                  </a:ext>
                </a:extLst>
              </a:tr>
              <a:tr h="93891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dirty="0">
                          <a:latin typeface="Arial" panose="020B0604020202020204" pitchFamily="34" charset="0"/>
                          <a:cs typeface="Arial" panose="020B0604020202020204" pitchFamily="34" charset="0"/>
                        </a:rPr>
                        <a:t>La clasificación de acuerdo al CGCA </a:t>
                      </a:r>
                      <a:r>
                        <a:rPr lang="es-MX" sz="1800" u="sng" dirty="0">
                          <a:latin typeface="Arial" panose="020B0604020202020204" pitchFamily="34" charset="0"/>
                          <a:cs typeface="Arial" panose="020B0604020202020204" pitchFamily="34" charset="0"/>
                        </a:rPr>
                        <a:t>hasta la serie</a:t>
                      </a:r>
                      <a:r>
                        <a:rPr lang="es-MX" sz="1800" u="sng" baseline="0" dirty="0">
                          <a:latin typeface="Arial" panose="020B0604020202020204" pitchFamily="34" charset="0"/>
                          <a:cs typeface="Arial" panose="020B0604020202020204" pitchFamily="34" charset="0"/>
                        </a:rPr>
                        <a:t> documental</a:t>
                      </a:r>
                      <a:r>
                        <a:rPr lang="es-MX" sz="1800" u="none" baseline="0" dirty="0">
                          <a:latin typeface="Arial" panose="020B0604020202020204" pitchFamily="34" charset="0"/>
                          <a:cs typeface="Arial" panose="020B0604020202020204" pitchFamily="34" charset="0"/>
                        </a:rPr>
                        <a:t>. Ejemplo: 4C.22,  8C.16</a:t>
                      </a:r>
                      <a:endParaRPr lang="es-MX" sz="1800" u="none"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dirty="0">
                          <a:latin typeface="Arial" panose="020B0604020202020204" pitchFamily="34" charset="0"/>
                          <a:cs typeface="Arial" panose="020B0604020202020204" pitchFamily="34" charset="0"/>
                        </a:rPr>
                        <a:t>La clasificación de acuerdo al CGCA </a:t>
                      </a:r>
                      <a:r>
                        <a:rPr lang="es-MX" sz="1800" u="sng" dirty="0">
                          <a:latin typeface="Arial" panose="020B0604020202020204" pitchFamily="34" charset="0"/>
                          <a:cs typeface="Arial" panose="020B0604020202020204" pitchFamily="34" charset="0"/>
                        </a:rPr>
                        <a:t>hasta la serie</a:t>
                      </a:r>
                      <a:r>
                        <a:rPr lang="es-MX" sz="1800" u="sng" baseline="0" dirty="0">
                          <a:latin typeface="Arial" panose="020B0604020202020204" pitchFamily="34" charset="0"/>
                          <a:cs typeface="Arial" panose="020B0604020202020204" pitchFamily="34" charset="0"/>
                        </a:rPr>
                        <a:t> documental</a:t>
                      </a:r>
                      <a:r>
                        <a:rPr lang="es-MX" sz="1800" u="none" baseline="0" dirty="0">
                          <a:latin typeface="Arial" panose="020B0604020202020204" pitchFamily="34" charset="0"/>
                          <a:cs typeface="Arial" panose="020B0604020202020204" pitchFamily="34" charset="0"/>
                        </a:rPr>
                        <a:t>. Ejemplo: 4C.22,  8C.16</a:t>
                      </a:r>
                      <a:endParaRPr lang="es-MX" sz="1800" u="none"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09018611"/>
                  </a:ext>
                </a:extLst>
              </a:tr>
              <a:tr h="2273619">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u="sng" baseline="0" dirty="0">
                          <a:latin typeface="Arial" panose="020B0604020202020204" pitchFamily="34" charset="0"/>
                          <a:cs typeface="Arial" panose="020B0604020202020204" pitchFamily="34" charset="0"/>
                        </a:rPr>
                        <a:t>Son </a:t>
                      </a:r>
                      <a:r>
                        <a:rPr lang="es-MX" sz="1800" b="1" u="sng" baseline="0" dirty="0">
                          <a:latin typeface="Arial" panose="020B0604020202020204" pitchFamily="34" charset="0"/>
                          <a:cs typeface="Arial" panose="020B0604020202020204" pitchFamily="34" charset="0"/>
                        </a:rPr>
                        <a:t>transferidos</a:t>
                      </a:r>
                      <a:r>
                        <a:rPr lang="es-MX" sz="1800" b="1" u="sng" dirty="0">
                          <a:latin typeface="Arial" panose="020B0604020202020204" pitchFamily="34" charset="0"/>
                          <a:cs typeface="Arial" panose="020B0604020202020204" pitchFamily="34" charset="0"/>
                        </a:rPr>
                        <a:t> al archivo </a:t>
                      </a:r>
                      <a:r>
                        <a:rPr lang="es-MX" sz="1800" u="sng" dirty="0">
                          <a:latin typeface="Arial" panose="020B0604020202020204" pitchFamily="34" charset="0"/>
                          <a:cs typeface="Arial" panose="020B0604020202020204" pitchFamily="34" charset="0"/>
                        </a:rPr>
                        <a:t>de concentración cuando se dé el cierre del asunto</a:t>
                      </a:r>
                      <a:r>
                        <a:rPr lang="es-MX" sz="1800" u="sng" baseline="0" dirty="0">
                          <a:latin typeface="Arial" panose="020B0604020202020204" pitchFamily="34" charset="0"/>
                          <a:cs typeface="Arial" panose="020B0604020202020204" pitchFamily="34" charset="0"/>
                        </a:rPr>
                        <a:t> o concluya su vigencia en AT.</a:t>
                      </a:r>
                    </a:p>
                    <a:p>
                      <a:pPr algn="l"/>
                      <a:endParaRPr lang="es-MX" sz="1800" u="sng"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l"/>
                      <a:r>
                        <a:rPr lang="es-MX" sz="1800" dirty="0">
                          <a:latin typeface="Arial" panose="020B0604020202020204" pitchFamily="34" charset="0"/>
                          <a:cs typeface="Arial" panose="020B0604020202020204" pitchFamily="34" charset="0"/>
                        </a:rPr>
                        <a:t>Su </a:t>
                      </a:r>
                      <a:r>
                        <a:rPr lang="es-MX" sz="1800" b="1" dirty="0">
                          <a:latin typeface="Arial" panose="020B0604020202020204" pitchFamily="34" charset="0"/>
                          <a:cs typeface="Arial" panose="020B0604020202020204" pitchFamily="34" charset="0"/>
                        </a:rPr>
                        <a:t>depuración</a:t>
                      </a:r>
                      <a:r>
                        <a:rPr lang="es-MX" sz="1800" dirty="0">
                          <a:latin typeface="Arial" panose="020B0604020202020204" pitchFamily="34" charset="0"/>
                          <a:cs typeface="Arial" panose="020B0604020202020204" pitchFamily="34" charset="0"/>
                        </a:rPr>
                        <a:t> se realiza en el archivo de trámite, con la periodicidad que el área considere necesaria.</a:t>
                      </a:r>
                    </a:p>
                    <a:p>
                      <a:pPr algn="l"/>
                      <a:r>
                        <a:rPr lang="es-MX" sz="1800" dirty="0">
                          <a:solidFill>
                            <a:schemeClr val="dk1"/>
                          </a:solidFill>
                          <a:latin typeface="Arial" panose="020B0604020202020204" pitchFamily="34" charset="0"/>
                          <a:ea typeface="+mn-ea"/>
                          <a:cs typeface="Arial" panose="020B0604020202020204" pitchFamily="34" charset="0"/>
                        </a:rPr>
                        <a:t>Documentos que no son producidos por el área </a:t>
                      </a:r>
                      <a:r>
                        <a:rPr lang="es-MX" sz="1800" b="1" dirty="0">
                          <a:solidFill>
                            <a:schemeClr val="dk1"/>
                          </a:solidFill>
                          <a:latin typeface="Arial" panose="020B0604020202020204" pitchFamily="34" charset="0"/>
                          <a:ea typeface="+mn-ea"/>
                          <a:cs typeface="Arial" panose="020B0604020202020204" pitchFamily="34" charset="0"/>
                        </a:rPr>
                        <a:t>ni son originales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105629126"/>
                  </a:ext>
                </a:extLst>
              </a:tr>
            </a:tbl>
          </a:graphicData>
        </a:graphic>
      </p:graphicFrame>
      <p:pic>
        <p:nvPicPr>
          <p:cNvPr id="8" name="Imagen 7" descr="Texto, Pizarra&#10;&#10;Descripción generada automáticamente">
            <a:extLst>
              <a:ext uri="{FF2B5EF4-FFF2-40B4-BE49-F238E27FC236}">
                <a16:creationId xmlns:a16="http://schemas.microsoft.com/office/drawing/2014/main" id="{C17FBAD0-A79A-4D03-9921-6856443A5A43}"/>
              </a:ext>
            </a:extLst>
          </p:cNvPr>
          <p:cNvPicPr>
            <a:picLocks noChangeAspect="1"/>
          </p:cNvPicPr>
          <p:nvPr/>
        </p:nvPicPr>
        <p:blipFill>
          <a:blip r:embed="rId3"/>
          <a:stretch>
            <a:fillRect/>
          </a:stretch>
        </p:blipFill>
        <p:spPr>
          <a:xfrm>
            <a:off x="6096000" y="6019800"/>
            <a:ext cx="1500187" cy="723987"/>
          </a:xfrm>
          <a:prstGeom prst="rect">
            <a:avLst/>
          </a:prstGeom>
        </p:spPr>
      </p:pic>
      <p:pic>
        <p:nvPicPr>
          <p:cNvPr id="10" name="Imagen 9">
            <a:extLst>
              <a:ext uri="{FF2B5EF4-FFF2-40B4-BE49-F238E27FC236}">
                <a16:creationId xmlns:a16="http://schemas.microsoft.com/office/drawing/2014/main" id="{B1D41BB4-7A3F-4322-A135-A43E643201C4}"/>
              </a:ext>
            </a:extLst>
          </p:cNvPr>
          <p:cNvPicPr>
            <a:picLocks noChangeAspect="1"/>
          </p:cNvPicPr>
          <p:nvPr/>
        </p:nvPicPr>
        <p:blipFill rotWithShape="1">
          <a:blip r:embed="rId4"/>
          <a:srcRect l="31250" t="65555" r="54861" b="13334"/>
          <a:stretch/>
        </p:blipFill>
        <p:spPr>
          <a:xfrm>
            <a:off x="8382000" y="5830294"/>
            <a:ext cx="1417279" cy="971849"/>
          </a:xfrm>
          <a:prstGeom prst="rect">
            <a:avLst/>
          </a:prstGeom>
        </p:spPr>
      </p:pic>
      <p:pic>
        <p:nvPicPr>
          <p:cNvPr id="11" name="Imagen 10">
            <a:extLst>
              <a:ext uri="{FF2B5EF4-FFF2-40B4-BE49-F238E27FC236}">
                <a16:creationId xmlns:a16="http://schemas.microsoft.com/office/drawing/2014/main" id="{193AE416-EECB-4397-9FBA-4C7F2796F76D}"/>
              </a:ext>
            </a:extLst>
          </p:cNvPr>
          <p:cNvPicPr>
            <a:picLocks noChangeAspect="1"/>
          </p:cNvPicPr>
          <p:nvPr/>
        </p:nvPicPr>
        <p:blipFill>
          <a:blip r:embed="rId5"/>
          <a:stretch>
            <a:fillRect/>
          </a:stretch>
        </p:blipFill>
        <p:spPr>
          <a:xfrm>
            <a:off x="2133600" y="5486400"/>
            <a:ext cx="2189031" cy="1257387"/>
          </a:xfrm>
          <a:prstGeom prst="rect">
            <a:avLst/>
          </a:prstGeom>
        </p:spPr>
      </p:pic>
    </p:spTree>
    <p:extLst>
      <p:ext uri="{BB962C8B-B14F-4D97-AF65-F5344CB8AC3E}">
        <p14:creationId xmlns:p14="http://schemas.microsoft.com/office/powerpoint/2010/main" val="231632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84883" y="654395"/>
            <a:ext cx="6342318"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fontAlgn="base">
              <a:spcBef>
                <a:spcPct val="0"/>
              </a:spcBef>
              <a:spcAft>
                <a:spcPct val="0"/>
              </a:spcAft>
              <a:defRPr/>
            </a:pPr>
            <a:r>
              <a:rPr lang="es-MX" sz="2400" b="1" dirty="0">
                <a:ln w="10160">
                  <a:solidFill>
                    <a:srgbClr val="CDD7D9">
                      <a:lumMod val="10000"/>
                    </a:srgbClr>
                  </a:solidFill>
                  <a:prstDash val="solid"/>
                </a:ln>
                <a:solidFill>
                  <a:srgbClr val="000000"/>
                </a:solidFill>
                <a:latin typeface="Calibri"/>
                <a:cs typeface="Arial" charset="0"/>
              </a:rPr>
              <a:t>CICLO VITAL DE LOS DOCUMENTOS Y TIPOS DE ARCHIVOS</a:t>
            </a:r>
          </a:p>
        </p:txBody>
      </p:sp>
      <p:sp>
        <p:nvSpPr>
          <p:cNvPr id="6" name="Rectángulo redondeado 5"/>
          <p:cNvSpPr/>
          <p:nvPr/>
        </p:nvSpPr>
        <p:spPr>
          <a:xfrm>
            <a:off x="1876328" y="3333012"/>
            <a:ext cx="2160240" cy="88427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defRPr/>
            </a:pPr>
            <a:r>
              <a:rPr lang="es-MX" b="1" dirty="0">
                <a:solidFill>
                  <a:schemeClr val="bg1"/>
                </a:solidFill>
                <a:latin typeface="Calibri"/>
              </a:rPr>
              <a:t>ARCHIVO DE TRÁMITE</a:t>
            </a:r>
          </a:p>
        </p:txBody>
      </p:sp>
      <p:sp>
        <p:nvSpPr>
          <p:cNvPr id="7" name="Rectángulo redondeado 6"/>
          <p:cNvSpPr/>
          <p:nvPr/>
        </p:nvSpPr>
        <p:spPr>
          <a:xfrm>
            <a:off x="4528187" y="3300416"/>
            <a:ext cx="2160240" cy="916868"/>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defRPr/>
            </a:pPr>
            <a:r>
              <a:rPr lang="es-MX" b="1" dirty="0">
                <a:solidFill>
                  <a:schemeClr val="bg1"/>
                </a:solidFill>
                <a:latin typeface="Calibri"/>
              </a:rPr>
              <a:t>ARCHIVO DE CONCENTRACIÓN</a:t>
            </a:r>
          </a:p>
        </p:txBody>
      </p:sp>
      <p:sp>
        <p:nvSpPr>
          <p:cNvPr id="8" name="Rectángulo redondeado 7"/>
          <p:cNvSpPr/>
          <p:nvPr/>
        </p:nvSpPr>
        <p:spPr>
          <a:xfrm>
            <a:off x="7232330" y="3280822"/>
            <a:ext cx="2232248" cy="93646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defRPr/>
            </a:pPr>
            <a:r>
              <a:rPr lang="es-MX" b="1" dirty="0">
                <a:solidFill>
                  <a:schemeClr val="bg1"/>
                </a:solidFill>
                <a:latin typeface="Calibri"/>
              </a:rPr>
              <a:t>ARCHIVO HISTÓRICO</a:t>
            </a:r>
          </a:p>
        </p:txBody>
      </p:sp>
      <p:sp>
        <p:nvSpPr>
          <p:cNvPr id="11" name="Rectángulo 10"/>
          <p:cNvSpPr/>
          <p:nvPr/>
        </p:nvSpPr>
        <p:spPr>
          <a:xfrm>
            <a:off x="1987509" y="4062496"/>
            <a:ext cx="1885580" cy="37795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r>
              <a:rPr lang="es-MX" b="1" dirty="0">
                <a:solidFill>
                  <a:srgbClr val="FFFFFF"/>
                </a:solidFill>
                <a:latin typeface="Calibri"/>
              </a:rPr>
              <a:t>FASE ACTIVA</a:t>
            </a:r>
          </a:p>
        </p:txBody>
      </p:sp>
      <p:sp>
        <p:nvSpPr>
          <p:cNvPr id="12" name="Rectángulo 11"/>
          <p:cNvSpPr/>
          <p:nvPr/>
        </p:nvSpPr>
        <p:spPr>
          <a:xfrm>
            <a:off x="4664735" y="4088171"/>
            <a:ext cx="1912035" cy="34722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r>
              <a:rPr lang="es-MX" b="1" dirty="0">
                <a:solidFill>
                  <a:srgbClr val="FFFFFF"/>
                </a:solidFill>
                <a:latin typeface="Calibri"/>
              </a:rPr>
              <a:t>FASE SEMIACTIVA</a:t>
            </a:r>
          </a:p>
        </p:txBody>
      </p:sp>
      <p:sp>
        <p:nvSpPr>
          <p:cNvPr id="13" name="Rectángulo 12"/>
          <p:cNvSpPr/>
          <p:nvPr/>
        </p:nvSpPr>
        <p:spPr>
          <a:xfrm>
            <a:off x="7368414" y="4088171"/>
            <a:ext cx="2010498" cy="3729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r>
              <a:rPr lang="es-MX" b="1" dirty="0">
                <a:solidFill>
                  <a:srgbClr val="FFFFFF"/>
                </a:solidFill>
                <a:latin typeface="Calibri"/>
              </a:rPr>
              <a:t>FASE INACTIVA</a:t>
            </a:r>
          </a:p>
        </p:txBody>
      </p:sp>
      <p:sp>
        <p:nvSpPr>
          <p:cNvPr id="16" name="Rectángulo redondeado 15"/>
          <p:cNvSpPr/>
          <p:nvPr/>
        </p:nvSpPr>
        <p:spPr>
          <a:xfrm>
            <a:off x="6576769" y="1947537"/>
            <a:ext cx="2557396" cy="40473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s-MX" sz="1400" b="1" dirty="0">
                <a:solidFill>
                  <a:schemeClr val="tx1"/>
                </a:solidFill>
                <a:latin typeface="Calibri"/>
              </a:rPr>
              <a:t>TRANSFERENCIA SECUNDARIA</a:t>
            </a:r>
          </a:p>
        </p:txBody>
      </p:sp>
      <p:sp>
        <p:nvSpPr>
          <p:cNvPr id="18" name="Rectángulo redondeado 17"/>
          <p:cNvSpPr/>
          <p:nvPr/>
        </p:nvSpPr>
        <p:spPr>
          <a:xfrm>
            <a:off x="2999656" y="5437192"/>
            <a:ext cx="2376264" cy="400106"/>
          </a:xfrm>
          <a:prstGeom prst="roundRect">
            <a:avLst>
              <a:gd name="adj" fmla="val 19325"/>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s-MX" sz="1400" b="1" dirty="0">
                <a:solidFill>
                  <a:srgbClr val="000000"/>
                </a:solidFill>
                <a:latin typeface="Calibri"/>
              </a:rPr>
              <a:t>TRANSFERENCIA PRIMARIA</a:t>
            </a:r>
          </a:p>
        </p:txBody>
      </p:sp>
      <p:sp>
        <p:nvSpPr>
          <p:cNvPr id="19" name="Flecha curvada hacia arriba 18"/>
          <p:cNvSpPr/>
          <p:nvPr/>
        </p:nvSpPr>
        <p:spPr>
          <a:xfrm rot="333117">
            <a:off x="2785511" y="4579293"/>
            <a:ext cx="2368546" cy="818980"/>
          </a:xfrm>
          <a:prstGeom prst="curvedUp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s-MX">
              <a:solidFill>
                <a:srgbClr val="000000"/>
              </a:solidFill>
              <a:latin typeface="Calibri"/>
            </a:endParaRPr>
          </a:p>
        </p:txBody>
      </p:sp>
      <p:sp>
        <p:nvSpPr>
          <p:cNvPr id="20" name="Flecha curvada hacia abajo 19"/>
          <p:cNvSpPr/>
          <p:nvPr/>
        </p:nvSpPr>
        <p:spPr>
          <a:xfrm>
            <a:off x="5188119" y="2523494"/>
            <a:ext cx="2780089" cy="658813"/>
          </a:xfrm>
          <a:prstGeom prst="curvedDown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s-MX" dirty="0">
              <a:solidFill>
                <a:srgbClr val="000000"/>
              </a:solidFill>
              <a:latin typeface="Calibri"/>
            </a:endParaRPr>
          </a:p>
        </p:txBody>
      </p:sp>
      <p:sp>
        <p:nvSpPr>
          <p:cNvPr id="5" name="Flecha: hacia abajo 4">
            <a:extLst>
              <a:ext uri="{FF2B5EF4-FFF2-40B4-BE49-F238E27FC236}">
                <a16:creationId xmlns:a16="http://schemas.microsoft.com/office/drawing/2014/main" id="{81CCE0DD-41C7-4289-9D51-8CA534976184}"/>
              </a:ext>
            </a:extLst>
          </p:cNvPr>
          <p:cNvSpPr/>
          <p:nvPr/>
        </p:nvSpPr>
        <p:spPr>
          <a:xfrm>
            <a:off x="6096001" y="4725144"/>
            <a:ext cx="360041" cy="8151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s-MX">
              <a:solidFill>
                <a:srgbClr val="FFFFFF"/>
              </a:solidFill>
              <a:latin typeface="Calibri"/>
            </a:endParaRPr>
          </a:p>
        </p:txBody>
      </p:sp>
      <p:sp>
        <p:nvSpPr>
          <p:cNvPr id="9" name="CuadroTexto 8">
            <a:extLst>
              <a:ext uri="{FF2B5EF4-FFF2-40B4-BE49-F238E27FC236}">
                <a16:creationId xmlns:a16="http://schemas.microsoft.com/office/drawing/2014/main" id="{38C75374-B78C-41A2-ABE1-60A062DB2504}"/>
              </a:ext>
            </a:extLst>
          </p:cNvPr>
          <p:cNvSpPr txBox="1"/>
          <p:nvPr/>
        </p:nvSpPr>
        <p:spPr>
          <a:xfrm>
            <a:off x="5624126" y="5733257"/>
            <a:ext cx="1912035" cy="307777"/>
          </a:xfrm>
          <a:prstGeom prst="rect">
            <a:avLst/>
          </a:prstGeom>
          <a:noFill/>
        </p:spPr>
        <p:txBody>
          <a:bodyPr wrap="square" rtlCol="0">
            <a:spAutoFit/>
          </a:bodyPr>
          <a:lstStyle/>
          <a:p>
            <a:pPr fontAlgn="base">
              <a:spcBef>
                <a:spcPct val="0"/>
              </a:spcBef>
              <a:spcAft>
                <a:spcPct val="0"/>
              </a:spcAft>
              <a:defRPr/>
            </a:pPr>
            <a:r>
              <a:rPr lang="es-MX" sz="1400" b="1" dirty="0">
                <a:solidFill>
                  <a:srgbClr val="000000"/>
                </a:solidFill>
                <a:latin typeface="Calibri"/>
                <a:cs typeface="Arial" charset="0"/>
              </a:rPr>
              <a:t>BAJA DOCUMENTAL</a:t>
            </a:r>
          </a:p>
        </p:txBody>
      </p:sp>
      <p:sp>
        <p:nvSpPr>
          <p:cNvPr id="10" name="Flecha: a la derecha 9">
            <a:extLst>
              <a:ext uri="{FF2B5EF4-FFF2-40B4-BE49-F238E27FC236}">
                <a16:creationId xmlns:a16="http://schemas.microsoft.com/office/drawing/2014/main" id="{91C82EB9-F58F-4F56-AD3E-A6D26D30CF37}"/>
              </a:ext>
            </a:extLst>
          </p:cNvPr>
          <p:cNvSpPr/>
          <p:nvPr/>
        </p:nvSpPr>
        <p:spPr>
          <a:xfrm>
            <a:off x="7368414" y="5733257"/>
            <a:ext cx="959834"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s-MX">
              <a:solidFill>
                <a:srgbClr val="FFFFFF"/>
              </a:solidFill>
              <a:latin typeface="Calibri"/>
            </a:endParaRPr>
          </a:p>
        </p:txBody>
      </p:sp>
      <p:sp>
        <p:nvSpPr>
          <p:cNvPr id="14" name="CuadroTexto 13">
            <a:extLst>
              <a:ext uri="{FF2B5EF4-FFF2-40B4-BE49-F238E27FC236}">
                <a16:creationId xmlns:a16="http://schemas.microsoft.com/office/drawing/2014/main" id="{200E0A4D-A06F-43D8-BFAD-22DFFB6A22FD}"/>
              </a:ext>
            </a:extLst>
          </p:cNvPr>
          <p:cNvSpPr txBox="1"/>
          <p:nvPr/>
        </p:nvSpPr>
        <p:spPr>
          <a:xfrm>
            <a:off x="8400256" y="5733257"/>
            <a:ext cx="1368152" cy="307777"/>
          </a:xfrm>
          <a:prstGeom prst="rect">
            <a:avLst/>
          </a:prstGeom>
          <a:noFill/>
        </p:spPr>
        <p:txBody>
          <a:bodyPr wrap="square" rtlCol="0">
            <a:spAutoFit/>
          </a:bodyPr>
          <a:lstStyle/>
          <a:p>
            <a:pPr fontAlgn="base">
              <a:spcBef>
                <a:spcPct val="0"/>
              </a:spcBef>
              <a:spcAft>
                <a:spcPct val="0"/>
              </a:spcAft>
              <a:defRPr/>
            </a:pPr>
            <a:r>
              <a:rPr lang="es-MX" sz="1400" b="1" dirty="0">
                <a:solidFill>
                  <a:srgbClr val="000000"/>
                </a:solidFill>
                <a:latin typeface="Calibri"/>
                <a:cs typeface="Arial" charset="0"/>
              </a:rPr>
              <a:t>RECICLAJE</a:t>
            </a:r>
          </a:p>
        </p:txBody>
      </p:sp>
      <p:sp>
        <p:nvSpPr>
          <p:cNvPr id="3" name="Rectángulo redondeado 17">
            <a:extLst>
              <a:ext uri="{FF2B5EF4-FFF2-40B4-BE49-F238E27FC236}">
                <a16:creationId xmlns:a16="http://schemas.microsoft.com/office/drawing/2014/main" id="{131F6259-0475-87C5-9B40-0FF015DE773F}"/>
              </a:ext>
            </a:extLst>
          </p:cNvPr>
          <p:cNvSpPr/>
          <p:nvPr/>
        </p:nvSpPr>
        <p:spPr>
          <a:xfrm>
            <a:off x="736507" y="5437192"/>
            <a:ext cx="2014942" cy="400106"/>
          </a:xfrm>
          <a:prstGeom prst="roundRect">
            <a:avLst>
              <a:gd name="adj" fmla="val 19325"/>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s-MX" sz="1400" b="1" dirty="0">
                <a:solidFill>
                  <a:schemeClr val="tx1"/>
                </a:solidFill>
                <a:latin typeface="Calibri"/>
              </a:rPr>
              <a:t>DEPURACIÓN INTERNA </a:t>
            </a:r>
          </a:p>
        </p:txBody>
      </p:sp>
      <p:sp>
        <p:nvSpPr>
          <p:cNvPr id="4" name="Flecha curvada hacia arriba 18">
            <a:extLst>
              <a:ext uri="{FF2B5EF4-FFF2-40B4-BE49-F238E27FC236}">
                <a16:creationId xmlns:a16="http://schemas.microsoft.com/office/drawing/2014/main" id="{8BCFAD6C-02CE-C81E-730D-8F7F2E640FE6}"/>
              </a:ext>
            </a:extLst>
          </p:cNvPr>
          <p:cNvSpPr/>
          <p:nvPr/>
        </p:nvSpPr>
        <p:spPr>
          <a:xfrm rot="6644241">
            <a:off x="787732" y="4502749"/>
            <a:ext cx="1288287" cy="581605"/>
          </a:xfrm>
          <a:prstGeom prst="curvedUp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s-MX">
              <a:solidFill>
                <a:srgbClr val="000000"/>
              </a:solidFill>
              <a:latin typeface="Calibri"/>
            </a:endParaRPr>
          </a:p>
        </p:txBody>
      </p:sp>
      <p:sp>
        <p:nvSpPr>
          <p:cNvPr id="17" name="CuadroTexto 16">
            <a:extLst>
              <a:ext uri="{FF2B5EF4-FFF2-40B4-BE49-F238E27FC236}">
                <a16:creationId xmlns:a16="http://schemas.microsoft.com/office/drawing/2014/main" id="{543C1DE8-9FE7-D776-5E86-EF106849454C}"/>
              </a:ext>
            </a:extLst>
          </p:cNvPr>
          <p:cNvSpPr txBox="1"/>
          <p:nvPr/>
        </p:nvSpPr>
        <p:spPr>
          <a:xfrm>
            <a:off x="1268968" y="4611795"/>
            <a:ext cx="1600200" cy="430887"/>
          </a:xfrm>
          <a:prstGeom prst="rect">
            <a:avLst/>
          </a:prstGeom>
          <a:noFill/>
        </p:spPr>
        <p:txBody>
          <a:bodyPr wrap="square" rtlCol="0">
            <a:spAutoFit/>
          </a:bodyPr>
          <a:lstStyle/>
          <a:p>
            <a:r>
              <a:rPr lang="es-MX" sz="1100" b="1" dirty="0"/>
              <a:t>Archivo de carácter INFORMÁTIVO</a:t>
            </a:r>
          </a:p>
        </p:txBody>
      </p:sp>
      <p:sp>
        <p:nvSpPr>
          <p:cNvPr id="21" name="CuadroTexto 20">
            <a:extLst>
              <a:ext uri="{FF2B5EF4-FFF2-40B4-BE49-F238E27FC236}">
                <a16:creationId xmlns:a16="http://schemas.microsoft.com/office/drawing/2014/main" id="{24823CA2-77FC-D6B3-BAF1-CA68D636EDF3}"/>
              </a:ext>
            </a:extLst>
          </p:cNvPr>
          <p:cNvSpPr txBox="1"/>
          <p:nvPr/>
        </p:nvSpPr>
        <p:spPr>
          <a:xfrm>
            <a:off x="3420684" y="4827238"/>
            <a:ext cx="1577464" cy="430887"/>
          </a:xfrm>
          <a:prstGeom prst="rect">
            <a:avLst/>
          </a:prstGeom>
          <a:noFill/>
        </p:spPr>
        <p:txBody>
          <a:bodyPr wrap="square" rtlCol="0">
            <a:spAutoFit/>
          </a:bodyPr>
          <a:lstStyle/>
          <a:p>
            <a:r>
              <a:rPr lang="es-MX" sz="1100" b="1" dirty="0"/>
              <a:t>Archivo de carácter SUSTANTIVO</a:t>
            </a:r>
          </a:p>
        </p:txBody>
      </p:sp>
    </p:spTree>
    <p:extLst>
      <p:ext uri="{BB962C8B-B14F-4D97-AF65-F5344CB8AC3E}">
        <p14:creationId xmlns:p14="http://schemas.microsoft.com/office/powerpoint/2010/main" val="3664612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172AA-DD42-6E17-70DD-B2F1C03F9BB2}"/>
              </a:ext>
            </a:extLst>
          </p:cNvPr>
          <p:cNvSpPr>
            <a:spLocks noGrp="1"/>
          </p:cNvSpPr>
          <p:nvPr>
            <p:ph type="title"/>
          </p:nvPr>
        </p:nvSpPr>
        <p:spPr>
          <a:xfrm>
            <a:off x="914400" y="516835"/>
            <a:ext cx="4114800" cy="5772840"/>
          </a:xfrm>
        </p:spPr>
        <p:txBody>
          <a:bodyPr anchor="ctr">
            <a:normAutofit/>
          </a:bodyPr>
          <a:lstStyle/>
          <a:p>
            <a:r>
              <a:rPr lang="es-MX" sz="3600" b="1" dirty="0">
                <a:solidFill>
                  <a:schemeClr val="tx1"/>
                </a:solidFill>
                <a:latin typeface="Arial" panose="020B0604020202020204" pitchFamily="34" charset="0"/>
                <a:cs typeface="Arial" panose="020B0604020202020204" pitchFamily="34" charset="0"/>
              </a:rPr>
              <a:t>¿Quién vigila y/o controla el cumplimiento de la Ley?</a:t>
            </a:r>
            <a:endParaRPr lang="es-MX" sz="3600" dirty="0">
              <a:solidFill>
                <a:schemeClr val="tx1"/>
              </a:solidFill>
            </a:endParaRPr>
          </a:p>
        </p:txBody>
      </p:sp>
      <p:graphicFrame>
        <p:nvGraphicFramePr>
          <p:cNvPr id="7" name="Marcador de contenido 2">
            <a:extLst>
              <a:ext uri="{FF2B5EF4-FFF2-40B4-BE49-F238E27FC236}">
                <a16:creationId xmlns:a16="http://schemas.microsoft.com/office/drawing/2014/main" id="{339F0E80-B6AC-CE2F-1128-F55BE90E6457}"/>
              </a:ext>
            </a:extLst>
          </p:cNvPr>
          <p:cNvGraphicFramePr>
            <a:graphicFrameLocks noGrp="1"/>
          </p:cNvGraphicFramePr>
          <p:nvPr>
            <p:ph idx="1"/>
            <p:extLst>
              <p:ext uri="{D42A27DB-BD31-4B8C-83A1-F6EECF244321}">
                <p14:modId xmlns:p14="http://schemas.microsoft.com/office/powerpoint/2010/main" val="844420782"/>
              </p:ext>
            </p:extLst>
          </p:nvPr>
        </p:nvGraphicFramePr>
        <p:xfrm>
          <a:off x="4572000" y="762001"/>
          <a:ext cx="6078537"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60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8EFC0B76-3F61-4C17-B4BF-4C39C09D1ED2}"/>
              </a:ext>
            </a:extLst>
          </p:cNvPr>
          <p:cNvPicPr/>
          <p:nvPr/>
        </p:nvPicPr>
        <p:blipFill>
          <a:blip r:embed="rId2" cstate="print"/>
          <a:stretch>
            <a:fillRect/>
          </a:stretch>
        </p:blipFill>
        <p:spPr>
          <a:xfrm>
            <a:off x="1382041" y="2146841"/>
            <a:ext cx="9144000" cy="3172567"/>
          </a:xfrm>
          <a:prstGeom prst="rect">
            <a:avLst/>
          </a:prstGeom>
        </p:spPr>
      </p:pic>
      <p:sp>
        <p:nvSpPr>
          <p:cNvPr id="3" name="object 2">
            <a:extLst>
              <a:ext uri="{FF2B5EF4-FFF2-40B4-BE49-F238E27FC236}">
                <a16:creationId xmlns:a16="http://schemas.microsoft.com/office/drawing/2014/main" id="{C0559F7B-2611-40BF-BBA0-87699CFAD70A}"/>
              </a:ext>
            </a:extLst>
          </p:cNvPr>
          <p:cNvSpPr txBox="1">
            <a:spLocks/>
          </p:cNvSpPr>
          <p:nvPr/>
        </p:nvSpPr>
        <p:spPr>
          <a:xfrm>
            <a:off x="1775520" y="1340768"/>
            <a:ext cx="9379204" cy="607346"/>
          </a:xfrm>
          <a:prstGeom prst="rect">
            <a:avLst/>
          </a:prstGeom>
        </p:spPr>
        <p:txBody>
          <a:bodyPr vert="horz" wrap="square" lIns="0" tIns="81280" rIns="0" bIns="0" rtlCol="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00" marR="5080">
              <a:lnSpc>
                <a:spcPts val="4320"/>
              </a:lnSpc>
              <a:spcBef>
                <a:spcPts val="640"/>
              </a:spcBef>
            </a:pPr>
            <a:r>
              <a:rPr lang="es-MX" spc="180" dirty="0"/>
              <a:t>Artículo</a:t>
            </a:r>
            <a:r>
              <a:rPr lang="es-MX" spc="370" dirty="0"/>
              <a:t> </a:t>
            </a:r>
            <a:r>
              <a:rPr lang="es-MX" spc="270" dirty="0"/>
              <a:t>107.</a:t>
            </a:r>
            <a:r>
              <a:rPr lang="es-MX" spc="370" dirty="0"/>
              <a:t> </a:t>
            </a:r>
            <a:r>
              <a:rPr lang="es-MX" spc="365" dirty="0"/>
              <a:t>Se </a:t>
            </a:r>
            <a:r>
              <a:rPr lang="es-MX" spc="170" dirty="0"/>
              <a:t>consideran </a:t>
            </a:r>
            <a:r>
              <a:rPr lang="es-MX" spc="-865" dirty="0"/>
              <a:t> </a:t>
            </a:r>
            <a:r>
              <a:rPr lang="es-MX" spc="190" dirty="0"/>
              <a:t>infracciones</a:t>
            </a:r>
          </a:p>
        </p:txBody>
      </p:sp>
      <p:sp>
        <p:nvSpPr>
          <p:cNvPr id="4" name="object 3">
            <a:extLst>
              <a:ext uri="{FF2B5EF4-FFF2-40B4-BE49-F238E27FC236}">
                <a16:creationId xmlns:a16="http://schemas.microsoft.com/office/drawing/2014/main" id="{A7FE3926-2C29-45EB-97B5-8BE4207D5E06}"/>
              </a:ext>
            </a:extLst>
          </p:cNvPr>
          <p:cNvSpPr txBox="1">
            <a:spLocks/>
          </p:cNvSpPr>
          <p:nvPr/>
        </p:nvSpPr>
        <p:spPr>
          <a:xfrm>
            <a:off x="1382041" y="5319408"/>
            <a:ext cx="8784976" cy="982320"/>
          </a:xfrm>
          <a:prstGeom prst="rect">
            <a:avLst/>
          </a:prstGeom>
        </p:spPr>
        <p:txBody>
          <a:bodyPr vert="horz" wrap="square" lIns="0" tIns="12700" rIns="0" bIns="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065" marR="5080" algn="ctr">
              <a:lnSpc>
                <a:spcPct val="100000"/>
              </a:lnSpc>
              <a:spcBef>
                <a:spcPts val="100"/>
              </a:spcBef>
            </a:pPr>
            <a:r>
              <a:rPr lang="es-MX" dirty="0"/>
              <a:t>Artículo</a:t>
            </a:r>
            <a:r>
              <a:rPr lang="es-MX" spc="-10" dirty="0"/>
              <a:t> </a:t>
            </a:r>
            <a:r>
              <a:rPr lang="es-MX" spc="-5" dirty="0"/>
              <a:t>109.</a:t>
            </a:r>
            <a:r>
              <a:rPr lang="es-MX" spc="20" dirty="0"/>
              <a:t> </a:t>
            </a:r>
            <a:r>
              <a:rPr lang="es-MX" spc="-5" dirty="0"/>
              <a:t>La</a:t>
            </a:r>
            <a:r>
              <a:rPr lang="es-MX" spc="10" dirty="0"/>
              <a:t> </a:t>
            </a:r>
            <a:r>
              <a:rPr lang="es-MX" spc="-5" dirty="0"/>
              <a:t>autoridad</a:t>
            </a:r>
            <a:r>
              <a:rPr lang="es-MX" spc="25" dirty="0"/>
              <a:t> </a:t>
            </a:r>
            <a:r>
              <a:rPr lang="es-MX" spc="-5" dirty="0"/>
              <a:t>competente</a:t>
            </a:r>
            <a:r>
              <a:rPr lang="es-MX" spc="5" dirty="0"/>
              <a:t> </a:t>
            </a:r>
            <a:r>
              <a:rPr lang="es-MX" spc="-5" dirty="0"/>
              <a:t>podrá</a:t>
            </a:r>
            <a:r>
              <a:rPr lang="es-MX" spc="20" dirty="0"/>
              <a:t> </a:t>
            </a:r>
            <a:r>
              <a:rPr lang="es-MX" spc="-5" dirty="0"/>
              <a:t>imponer</a:t>
            </a:r>
            <a:r>
              <a:rPr lang="es-MX" spc="40" dirty="0"/>
              <a:t> </a:t>
            </a:r>
            <a:r>
              <a:rPr lang="es-MX" dirty="0">
                <a:solidFill>
                  <a:srgbClr val="FF0000"/>
                </a:solidFill>
              </a:rPr>
              <a:t>multas</a:t>
            </a:r>
            <a:r>
              <a:rPr lang="es-MX" spc="10" dirty="0">
                <a:solidFill>
                  <a:srgbClr val="FF0000"/>
                </a:solidFill>
              </a:rPr>
              <a:t> </a:t>
            </a:r>
            <a:r>
              <a:rPr lang="es-MX" spc="-5" dirty="0">
                <a:solidFill>
                  <a:srgbClr val="FF0000"/>
                </a:solidFill>
              </a:rPr>
              <a:t>de</a:t>
            </a:r>
            <a:r>
              <a:rPr lang="es-MX" spc="5" dirty="0">
                <a:solidFill>
                  <a:srgbClr val="FF0000"/>
                </a:solidFill>
              </a:rPr>
              <a:t> </a:t>
            </a:r>
            <a:r>
              <a:rPr lang="es-MX" spc="-5" dirty="0">
                <a:solidFill>
                  <a:srgbClr val="FF0000"/>
                </a:solidFill>
              </a:rPr>
              <a:t>diez</a:t>
            </a:r>
            <a:r>
              <a:rPr lang="es-MX" spc="20" dirty="0">
                <a:solidFill>
                  <a:srgbClr val="FF0000"/>
                </a:solidFill>
              </a:rPr>
              <a:t> </a:t>
            </a:r>
            <a:r>
              <a:rPr lang="es-MX" dirty="0">
                <a:solidFill>
                  <a:srgbClr val="FF0000"/>
                </a:solidFill>
              </a:rPr>
              <a:t>y </a:t>
            </a:r>
            <a:r>
              <a:rPr lang="es-MX" spc="-650" dirty="0">
                <a:solidFill>
                  <a:srgbClr val="FF0000"/>
                </a:solidFill>
              </a:rPr>
              <a:t> </a:t>
            </a:r>
            <a:r>
              <a:rPr lang="es-MX" spc="-5" dirty="0">
                <a:solidFill>
                  <a:srgbClr val="FF0000"/>
                </a:solidFill>
              </a:rPr>
              <a:t>hasta</a:t>
            </a:r>
            <a:r>
              <a:rPr lang="es-MX" spc="5" dirty="0">
                <a:solidFill>
                  <a:srgbClr val="FF0000"/>
                </a:solidFill>
              </a:rPr>
              <a:t> </a:t>
            </a:r>
            <a:r>
              <a:rPr lang="es-MX" spc="-5" dirty="0">
                <a:solidFill>
                  <a:srgbClr val="FF0000"/>
                </a:solidFill>
              </a:rPr>
              <a:t>mil quinientas</a:t>
            </a:r>
            <a:r>
              <a:rPr lang="es-MX" spc="40" dirty="0">
                <a:solidFill>
                  <a:srgbClr val="FF0000"/>
                </a:solidFill>
              </a:rPr>
              <a:t> </a:t>
            </a:r>
            <a:r>
              <a:rPr lang="es-MX" spc="-5" dirty="0">
                <a:solidFill>
                  <a:srgbClr val="FF0000"/>
                </a:solidFill>
              </a:rPr>
              <a:t>veces</a:t>
            </a:r>
            <a:r>
              <a:rPr lang="es-MX" spc="5" dirty="0">
                <a:solidFill>
                  <a:srgbClr val="FF0000"/>
                </a:solidFill>
              </a:rPr>
              <a:t> </a:t>
            </a:r>
            <a:r>
              <a:rPr lang="es-MX" spc="-5" dirty="0">
                <a:solidFill>
                  <a:srgbClr val="FF0000"/>
                </a:solidFill>
              </a:rPr>
              <a:t>el</a:t>
            </a:r>
            <a:r>
              <a:rPr lang="es-MX" spc="10" dirty="0">
                <a:solidFill>
                  <a:srgbClr val="FF0000"/>
                </a:solidFill>
              </a:rPr>
              <a:t> </a:t>
            </a:r>
            <a:r>
              <a:rPr lang="es-MX" spc="-5" dirty="0">
                <a:solidFill>
                  <a:srgbClr val="FF0000"/>
                </a:solidFill>
              </a:rPr>
              <a:t>valor</a:t>
            </a:r>
            <a:r>
              <a:rPr lang="es-MX" spc="15" dirty="0">
                <a:solidFill>
                  <a:srgbClr val="FF0000"/>
                </a:solidFill>
              </a:rPr>
              <a:t> </a:t>
            </a:r>
            <a:r>
              <a:rPr lang="es-MX" spc="-5" dirty="0">
                <a:solidFill>
                  <a:srgbClr val="FF0000"/>
                </a:solidFill>
              </a:rPr>
              <a:t>diario</a:t>
            </a:r>
            <a:r>
              <a:rPr lang="es-MX" spc="25" dirty="0">
                <a:solidFill>
                  <a:srgbClr val="FF0000"/>
                </a:solidFill>
              </a:rPr>
              <a:t> </a:t>
            </a:r>
            <a:r>
              <a:rPr lang="es-MX" spc="-5" dirty="0">
                <a:solidFill>
                  <a:srgbClr val="FF0000"/>
                </a:solidFill>
              </a:rPr>
              <a:t>de</a:t>
            </a:r>
            <a:r>
              <a:rPr lang="es-MX" spc="5" dirty="0">
                <a:solidFill>
                  <a:srgbClr val="FF0000"/>
                </a:solidFill>
              </a:rPr>
              <a:t> </a:t>
            </a:r>
            <a:r>
              <a:rPr lang="es-MX" spc="-5" dirty="0">
                <a:solidFill>
                  <a:srgbClr val="FF0000"/>
                </a:solidFill>
              </a:rPr>
              <a:t>la</a:t>
            </a:r>
            <a:r>
              <a:rPr lang="es-MX" spc="10" dirty="0">
                <a:solidFill>
                  <a:srgbClr val="FF0000"/>
                </a:solidFill>
              </a:rPr>
              <a:t> </a:t>
            </a:r>
            <a:r>
              <a:rPr lang="es-MX" spc="-5" dirty="0">
                <a:solidFill>
                  <a:srgbClr val="FF0000"/>
                </a:solidFill>
              </a:rPr>
              <a:t>unidad</a:t>
            </a:r>
            <a:r>
              <a:rPr lang="es-MX" spc="20" dirty="0">
                <a:solidFill>
                  <a:srgbClr val="FF0000"/>
                </a:solidFill>
              </a:rPr>
              <a:t> </a:t>
            </a:r>
            <a:r>
              <a:rPr lang="es-MX" spc="-5" dirty="0">
                <a:solidFill>
                  <a:srgbClr val="FF0000"/>
                </a:solidFill>
              </a:rPr>
              <a:t>de</a:t>
            </a:r>
            <a:r>
              <a:rPr lang="es-MX" spc="10" dirty="0">
                <a:solidFill>
                  <a:srgbClr val="FF0000"/>
                </a:solidFill>
              </a:rPr>
              <a:t> </a:t>
            </a:r>
            <a:r>
              <a:rPr lang="es-MX" spc="-5" dirty="0">
                <a:solidFill>
                  <a:srgbClr val="FF0000"/>
                </a:solidFill>
              </a:rPr>
              <a:t>medida</a:t>
            </a:r>
            <a:r>
              <a:rPr lang="es-MX" spc="45" dirty="0">
                <a:solidFill>
                  <a:srgbClr val="FF0000"/>
                </a:solidFill>
              </a:rPr>
              <a:t> </a:t>
            </a:r>
            <a:r>
              <a:rPr lang="es-MX" dirty="0"/>
              <a:t>y </a:t>
            </a:r>
            <a:r>
              <a:rPr lang="es-MX" spc="5" dirty="0"/>
              <a:t> </a:t>
            </a:r>
            <a:r>
              <a:rPr lang="es-MX" spc="-5" dirty="0"/>
              <a:t>actualización</a:t>
            </a:r>
            <a:r>
              <a:rPr lang="es-MX" spc="50" dirty="0"/>
              <a:t> </a:t>
            </a:r>
            <a:r>
              <a:rPr lang="es-MX" dirty="0"/>
              <a:t>e </a:t>
            </a:r>
            <a:r>
              <a:rPr lang="es-MX" spc="-5" dirty="0"/>
              <a:t>individualizará</a:t>
            </a:r>
            <a:r>
              <a:rPr lang="es-MX" spc="50" dirty="0"/>
              <a:t> </a:t>
            </a:r>
            <a:r>
              <a:rPr lang="es-MX" spc="-5" dirty="0"/>
              <a:t>las</a:t>
            </a:r>
            <a:r>
              <a:rPr lang="es-MX" spc="5" dirty="0"/>
              <a:t> </a:t>
            </a:r>
            <a:r>
              <a:rPr lang="es-MX" spc="-5" dirty="0"/>
              <a:t>sanciones</a:t>
            </a:r>
            <a:r>
              <a:rPr lang="es-MX" spc="25" dirty="0"/>
              <a:t> </a:t>
            </a:r>
            <a:r>
              <a:rPr lang="es-MX" dirty="0"/>
              <a:t>….</a:t>
            </a:r>
          </a:p>
        </p:txBody>
      </p:sp>
    </p:spTree>
    <p:extLst>
      <p:ext uri="{BB962C8B-B14F-4D97-AF65-F5344CB8AC3E}">
        <p14:creationId xmlns:p14="http://schemas.microsoft.com/office/powerpoint/2010/main" val="4187451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4823</TotalTime>
  <Words>1510</Words>
  <Application>Microsoft Office PowerPoint</Application>
  <PresentationFormat>Panorámica</PresentationFormat>
  <Paragraphs>168</Paragraphs>
  <Slides>33</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Calibri</vt:lpstr>
      <vt:lpstr>Franklin Gothic Book</vt:lpstr>
      <vt:lpstr>Franklin Gothic Medium</vt:lpstr>
      <vt:lpstr>Office Theme</vt:lpstr>
      <vt:lpstr>Presentación de PowerPoint</vt:lpstr>
      <vt:lpstr>Presentación de PowerPoint</vt:lpstr>
      <vt:lpstr>Objetivo</vt:lpstr>
      <vt:lpstr>¿Qué es un Archivo?</vt:lpstr>
      <vt:lpstr>Características de un documento de archivo</vt:lpstr>
      <vt:lpstr>TIPOS DE EXPEDIENTES</vt:lpstr>
      <vt:lpstr>Presentación de PowerPoint</vt:lpstr>
      <vt:lpstr>¿Quién vigila y/o controla el cumplimiento de la Ley?</vt:lpstr>
      <vt:lpstr>Presentación de PowerPoint</vt:lpstr>
      <vt:lpstr>Presentación de PowerPoint</vt:lpstr>
      <vt:lpstr>Designación de enlace y RATS</vt:lpstr>
      <vt:lpstr>*Deberán ejercer las funciones asignadas en este artículo de manera paralela a las inherentes a su puesto.</vt:lpstr>
      <vt:lpstr>     Carátula del Expediente:</vt:lpstr>
      <vt:lpstr>Organización de archivos acorde a los instrumentos de control archivístico de la Secretaría de Educación y Cultura.</vt:lpstr>
      <vt:lpstr>CATÁLOGO DE DISPOSICIÓN DOCUMENTAL, ACTUALIZADO AL 16 DE MARZO DE 2026 </vt:lpstr>
      <vt:lpstr>Ejemplo de Inventario de Expedientes en Trámite</vt:lpstr>
      <vt:lpstr>NUEVO PORTAL SIA https://portales.sec.gob.mx/siasec</vt:lpstr>
      <vt:lpstr>Presentación de PowerPoint</vt:lpstr>
      <vt:lpstr>Inventario de Expedientes a Depurar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Lopez</dc:creator>
  <cp:lastModifiedBy>Julio Duarte</cp:lastModifiedBy>
  <cp:revision>49</cp:revision>
  <dcterms:created xsi:type="dcterms:W3CDTF">2022-06-14T22:02:39Z</dcterms:created>
  <dcterms:modified xsi:type="dcterms:W3CDTF">2026-05-14T19:19:37Z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2022-04-08T00:00:00Z</vt:filetime>
  </property>
  <property fmtid="{D5CDD505-2E9C-101B-9397-08002B2CF9AE}" pid="3" name="Creator">
    <vt:lpwstr>Microsoft® PowerPoint® 2016</vt:lpwstr>
  </property>
  <property fmtid="{D5CDD505-2E9C-101B-9397-08002B2CF9AE}" pid="4" name="LastSaved">
    <vt:filetime>2022-06-14T00:00:00Z</vt:filetime>
  </property>
</Properties>
</file>